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32" r:id="rId2"/>
    <p:sldMasterId id="2147483980" r:id="rId3"/>
    <p:sldMasterId id="2147485741" r:id="rId4"/>
  </p:sldMasterIdLst>
  <p:notesMasterIdLst>
    <p:notesMasterId r:id="rId23"/>
  </p:notesMasterIdLst>
  <p:sldIdLst>
    <p:sldId id="371" r:id="rId5"/>
    <p:sldId id="806" r:id="rId6"/>
    <p:sldId id="804" r:id="rId7"/>
    <p:sldId id="704" r:id="rId8"/>
    <p:sldId id="793" r:id="rId9"/>
    <p:sldId id="776" r:id="rId10"/>
    <p:sldId id="771" r:id="rId11"/>
    <p:sldId id="710" r:id="rId12"/>
    <p:sldId id="786" r:id="rId13"/>
    <p:sldId id="775" r:id="rId14"/>
    <p:sldId id="777" r:id="rId15"/>
    <p:sldId id="772" r:id="rId16"/>
    <p:sldId id="773" r:id="rId17"/>
    <p:sldId id="774" r:id="rId18"/>
    <p:sldId id="778" r:id="rId19"/>
    <p:sldId id="788" r:id="rId20"/>
    <p:sldId id="789" r:id="rId21"/>
    <p:sldId id="681" r:id="rId22"/>
  </p:sldIdLst>
  <p:sldSz cx="12801600" cy="9601200" type="A3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3986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07971" indent="6349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63545" indent="7937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17532" indent="11112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5802" algn="l" defTabSz="914321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2964" algn="l" defTabSz="914321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123" algn="l" defTabSz="914321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285" algn="l" defTabSz="914321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0000FF"/>
    <a:srgbClr val="D7D7D7"/>
    <a:srgbClr val="FF9900"/>
    <a:srgbClr val="B2B2B2"/>
    <a:srgbClr val="0066FF"/>
    <a:srgbClr val="FFFFFF"/>
    <a:srgbClr val="8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001" autoAdjust="0"/>
    <p:restoredTop sz="99886" autoAdjust="0"/>
  </p:normalViewPr>
  <p:slideViewPr>
    <p:cSldViewPr>
      <p:cViewPr varScale="1">
        <p:scale>
          <a:sx n="78" d="100"/>
          <a:sy n="78" d="100"/>
        </p:scale>
        <p:origin x="-1386" y="-78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45A02833-790A-44E9-8582-982169F007F5}" type="datetimeFigureOut">
              <a:rPr lang="ru-RU"/>
              <a:pPr>
                <a:defRPr/>
              </a:pPr>
              <a:t>20.01.2021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2950"/>
            <a:ext cx="4953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77891B63-E5BC-4B72-8E8B-0EE2BC87CFA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7953785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07971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53986" algn="l" defTabSz="907971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07971" algn="l" defTabSz="907971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63545" algn="l" defTabSz="907971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17532" algn="l" defTabSz="907971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73787" algn="l" defTabSz="9095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28514" algn="l" defTabSz="9095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83253" algn="l" defTabSz="9095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38014" algn="l" defTabSz="9095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2338" y="742950"/>
            <a:ext cx="4949825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8676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4FA4C0CB-99C3-4D07-A42B-8C2F066D4BCE}" type="slidenum">
              <a:rPr 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970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AAA41CC9-C339-45E6-9C1D-9E924733FDF8}" type="slidenum">
              <a:rPr lang="ru-RU" sz="1200" smtClean="0">
                <a:solidFill>
                  <a:prstClr val="black"/>
                </a:solidFill>
              </a:rPr>
              <a:pPr eaLnBrk="1" hangingPunct="1"/>
              <a:t>2</a:t>
            </a:fld>
            <a:endParaRPr lang="ru-RU" sz="1200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69988" y="1238250"/>
            <a:ext cx="4454525" cy="3341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charset="0"/>
            </a:endParaRPr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4CD5BB-B45D-431F-BAFA-C0AB4DA30288}" type="slidenum">
              <a:rPr lang="ru-RU" altLang="ru-RU" sz="1200" smtClean="0">
                <a:solidFill>
                  <a:srgbClr val="000000"/>
                </a:solidFill>
                <a:latin typeface="Arial" charset="0"/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0725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 txBox="1">
            <a:spLocks noGrp="1" noChangeArrowheads="1"/>
          </p:cNvSpPr>
          <p:nvPr/>
        </p:nvSpPr>
        <p:spPr bwMode="auto">
          <a:xfrm>
            <a:off x="3849688" y="9410700"/>
            <a:ext cx="2943225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8" tIns="45555" rIns="91108" bIns="45555" anchor="b"/>
          <a:lstStyle>
            <a:lvl1pPr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9F96C85E-803E-41C3-A73D-AD756200AA6F}" type="slidenum">
              <a:rPr lang="ru-RU" altLang="ru-RU" sz="1200">
                <a:solidFill>
                  <a:srgbClr val="000000"/>
                </a:solidFill>
                <a:cs typeface="Times New Roman" pitchFamily="18" charset="0"/>
              </a:rPr>
              <a:pPr algn="r" eaLnBrk="1" hangingPunct="1"/>
              <a:t>17</a:t>
            </a:fld>
            <a:endParaRPr lang="ru-RU" altLang="ru-RU" sz="12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1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2950"/>
            <a:ext cx="4954588" cy="37163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05350"/>
            <a:ext cx="5437188" cy="44577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08" tIns="45555" rIns="91108" bIns="4555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ru-RU" altLang="ru-RU" smtClean="0"/>
              <a:t>Использовать на селекторных совещаниях за неделю 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 txBox="1">
            <a:spLocks noGrp="1" noChangeArrowheads="1"/>
          </p:cNvSpPr>
          <p:nvPr/>
        </p:nvSpPr>
        <p:spPr bwMode="auto">
          <a:xfrm>
            <a:off x="3849688" y="9410700"/>
            <a:ext cx="2943225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8" tIns="45555" rIns="91108" bIns="45555" anchor="b"/>
          <a:lstStyle>
            <a:lvl1pPr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9F96C85E-803E-41C3-A73D-AD756200AA6F}" type="slidenum">
              <a:rPr lang="ru-RU" altLang="ru-RU" sz="1200">
                <a:solidFill>
                  <a:srgbClr val="000000"/>
                </a:solidFill>
                <a:cs typeface="Times New Roman" pitchFamily="18" charset="0"/>
              </a:rPr>
              <a:pPr algn="r" eaLnBrk="1" hangingPunct="1"/>
              <a:t>18</a:t>
            </a:fld>
            <a:endParaRPr lang="ru-RU" altLang="ru-RU" sz="12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1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2950"/>
            <a:ext cx="4954588" cy="37163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05350"/>
            <a:ext cx="5437188" cy="44577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08" tIns="45555" rIns="91108" bIns="4555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ru-RU" altLang="ru-RU" smtClean="0"/>
              <a:t>Использовать на селекторных совещаниях за неделю 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9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93"/>
          <a:lstStyle>
            <a:lvl1pPr marL="0" marR="63752" indent="0" algn="r">
              <a:buNone/>
              <a:defRPr>
                <a:solidFill>
                  <a:schemeClr val="tx1"/>
                </a:solidFill>
              </a:defRPr>
            </a:lvl1pPr>
            <a:lvl2pPr marL="637506" indent="0" algn="ctr">
              <a:buNone/>
            </a:lvl2pPr>
            <a:lvl3pPr marL="1274993" indent="0" algn="ctr">
              <a:buNone/>
            </a:lvl3pPr>
            <a:lvl4pPr marL="1912483" indent="0" algn="ctr">
              <a:buNone/>
            </a:lvl4pPr>
            <a:lvl5pPr marL="2549974" indent="0" algn="ctr">
              <a:buNone/>
            </a:lvl5pPr>
            <a:lvl6pPr marL="3187474" indent="0" algn="ctr">
              <a:buNone/>
            </a:lvl6pPr>
            <a:lvl7pPr marL="3824979" indent="0" algn="ctr">
              <a:buNone/>
            </a:lvl7pPr>
            <a:lvl8pPr marL="4462475" indent="0" algn="ctr">
              <a:buNone/>
            </a:lvl8pPr>
            <a:lvl9pPr marL="509996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62C213-C9F6-40EB-9582-A10BC47A10D7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9B073-FCFD-4D5E-8545-5D0A083A109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72244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86F1CB-FA2D-4594-BA2E-2F3BC504B37D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0AE993-6079-4DFF-A302-ABF4F7FC1D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8004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6CEFA9-A7D7-4CA9-A0CA-ACF874D1408D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CAE967-F4A5-43E1-8F8C-061C31ACC2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21418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7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78"/>
          <a:lstStyle>
            <a:lvl1pPr marL="0" marR="63714" indent="0" algn="r">
              <a:buNone/>
              <a:defRPr>
                <a:solidFill>
                  <a:schemeClr val="tx1"/>
                </a:solidFill>
              </a:defRPr>
            </a:lvl1pPr>
            <a:lvl2pPr marL="637122" indent="0" algn="ctr">
              <a:buNone/>
            </a:lvl2pPr>
            <a:lvl3pPr marL="1274224" indent="0" algn="ctr">
              <a:buNone/>
            </a:lvl3pPr>
            <a:lvl4pPr marL="1911325" indent="0" algn="ctr">
              <a:buNone/>
            </a:lvl4pPr>
            <a:lvl5pPr marL="2548428" indent="0" algn="ctr">
              <a:buNone/>
            </a:lvl5pPr>
            <a:lvl6pPr marL="3185543" indent="0" algn="ctr">
              <a:buNone/>
            </a:lvl6pPr>
            <a:lvl7pPr marL="3822666" indent="0" algn="ctr">
              <a:buNone/>
            </a:lvl7pPr>
            <a:lvl8pPr marL="4459775" indent="0" algn="ctr">
              <a:buNone/>
            </a:lvl8pPr>
            <a:lvl9pPr marL="509688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7B1AE1-E93F-4A8E-896C-E316EA226AD9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3B2A00-6D80-49D4-B736-ABCDAE5C095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8561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F6F7E6-00A8-42B6-8EFE-1C70CEDC4F3E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6FD584-F69E-4017-BCA3-88EB8D3549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553421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14" rIns="63714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45E7A2-6F26-43A7-ABD2-F3E8A83029B5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001DA8-2157-46EB-A9C1-1C258E4C64F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8769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C9578E-BBCF-4132-A290-C2A845127BB4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4FE073-6917-420B-A9DA-0BCA95177B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73723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14" tIns="0" rIns="63714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14" tIns="0" rIns="63714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383525-763B-454A-9927-A1E309778300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72EC1A-A11C-4648-A9BC-21BB4BB6A1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32749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62D0C5-1F35-4469-91DD-C72E82F33578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7C742E-FBE2-48EE-B100-565BD2383F5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759182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54C88A-678D-4B49-B155-864AF99441F2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E41542-C342-4FBB-828B-FB2CA66CF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65311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5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78" rIns="25478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9191512-4B5F-40E6-951D-16CC5F2F7A54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A5AF81-C415-400F-BAA3-552139828F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58382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4BE844-F506-462F-AEA2-31CF5502C934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5706F5-5921-4EE2-BF7B-B9497468746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91609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1" y="1550989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24" tIns="63714" rIns="127424" bIns="6371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24" tIns="63714" rIns="127424" bIns="6371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24" tIns="63714" rIns="127424" bIns="6371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9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24" tIns="63714" rIns="127424" bIns="6371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6"/>
            <a:ext cx="3097987" cy="2215670"/>
          </a:xfrm>
        </p:spPr>
        <p:txBody>
          <a:bodyPr lIns="63714" rIns="63714" bIns="63714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89" rIns="63714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581926-4EB3-433B-969F-41B1BAEA05E5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6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6E6C11-2590-4142-BB6F-74586C20594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672095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360640-0F47-4B9A-8855-72409BA5A4C3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759407-95E3-4380-ADE3-5E6FA4C0A8B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72334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B2A4F8-BA21-4F8B-B5AF-E0B4399684B2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881888-5C39-4998-8AFD-B78B2A989D1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891818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8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82"/>
          <a:lstStyle>
            <a:lvl1pPr marL="0" marR="63725" indent="0" algn="r">
              <a:buNone/>
              <a:defRPr>
                <a:solidFill>
                  <a:schemeClr val="tx1"/>
                </a:solidFill>
              </a:defRPr>
            </a:lvl1pPr>
            <a:lvl2pPr marL="637232" indent="0" algn="ctr">
              <a:buNone/>
            </a:lvl2pPr>
            <a:lvl3pPr marL="1274444" indent="0" algn="ctr">
              <a:buNone/>
            </a:lvl3pPr>
            <a:lvl4pPr marL="1911655" indent="0" algn="ctr">
              <a:buNone/>
            </a:lvl4pPr>
            <a:lvl5pPr marL="2548870" indent="0" algn="ctr">
              <a:buNone/>
            </a:lvl5pPr>
            <a:lvl6pPr marL="3186094" indent="0" algn="ctr">
              <a:buNone/>
            </a:lvl6pPr>
            <a:lvl7pPr marL="3823327" indent="0" algn="ctr">
              <a:buNone/>
            </a:lvl7pPr>
            <a:lvl8pPr marL="4460546" indent="0" algn="ctr">
              <a:buNone/>
            </a:lvl8pPr>
            <a:lvl9pPr marL="509776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02EB10-3475-4F09-BC7C-3D8F23B9770B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8D4476-9C3C-4B4B-B079-F76ED7CFFE5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245014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33FEB1-87F2-4C2D-AA9B-575CD3A32D26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9A1BF3-E9D0-49C6-8E75-33FEF2A950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485090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25" rIns="63725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5C98F9-E493-4AB6-ADF0-20C32F75C002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733497-45B7-4329-A9F9-FC0273DB30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021940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D167BB-AC45-4E50-B9A1-6392F1493F29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26711F-FCCB-4F54-87AE-988A7AC30D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25091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25" tIns="0" rIns="63725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25" tIns="0" rIns="63725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7C892-31FC-485C-B43F-83F0D61ADFB6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EFFD7-4CE3-4BC8-AF92-AE5A9CB3DE2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721886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924F43-E346-4A83-97F8-696F74E2F5D2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F658C1-C86A-40C0-BE80-F4A0FAA847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466183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4153EA-7669-4A30-9170-349EE9987422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6B502-7A62-4D64-B5DC-B4D949BC0B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59691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52" rIns="63752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C6E994-DC65-4FB4-8D53-726C61CC5D56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929839-39B7-41EF-9328-7F293BD7BAB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09837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5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82" rIns="25482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BB43C2-A5F5-4061-BFFA-7284DF2313E6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E55484-EE35-426B-8B9B-D24FD87BB8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72771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1" y="1550989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45" tIns="63725" rIns="127445" bIns="6372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45" tIns="63725" rIns="127445" bIns="6372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5" tIns="63725" rIns="127445" bIns="6372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9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5" tIns="63725" rIns="127445" bIns="6372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6"/>
            <a:ext cx="3097987" cy="2215670"/>
          </a:xfrm>
        </p:spPr>
        <p:txBody>
          <a:bodyPr lIns="63725" rIns="63725" bIns="63725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205" rIns="63725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C6FD77-7383-4392-9CF2-5C35DFAEB1AE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6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D68170-5A32-4EFB-A0C9-D267F10AA16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799727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07468-2E7E-4064-8A12-136D5F9BFBF4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C4AB98-16CC-4047-9A31-5FB9A64569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06673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78A3F5-DBE1-4230-8FCB-E4C424DDEDB7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BF764-4AB2-46A5-BD53-DD8B2E6CFB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17718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51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514"/>
          <a:lstStyle>
            <a:lvl1pPr marL="0" marR="63802" indent="0" algn="r">
              <a:buNone/>
              <a:defRPr>
                <a:solidFill>
                  <a:schemeClr val="tx1"/>
                </a:solidFill>
              </a:defRPr>
            </a:lvl1pPr>
            <a:lvl2pPr marL="638000" indent="0" algn="ctr">
              <a:buNone/>
            </a:lvl2pPr>
            <a:lvl3pPr marL="1275985" indent="0" algn="ctr">
              <a:buNone/>
            </a:lvl3pPr>
            <a:lvl4pPr marL="1913973" indent="0" algn="ctr">
              <a:buNone/>
            </a:lvl4pPr>
            <a:lvl5pPr marL="2551961" indent="0" algn="ctr">
              <a:buNone/>
            </a:lvl5pPr>
            <a:lvl6pPr marL="3189958" indent="0" algn="ctr">
              <a:buNone/>
            </a:lvl6pPr>
            <a:lvl7pPr marL="3827957" indent="0" algn="ctr">
              <a:buNone/>
            </a:lvl7pPr>
            <a:lvl8pPr marL="4465946" indent="0" algn="ctr">
              <a:buNone/>
            </a:lvl8pPr>
            <a:lvl9pPr marL="510393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D4E681-D638-4163-954F-7786F4C019AE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33D2CF-19C2-480C-9FA2-51B13C533F9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557891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C7B636-14F5-4D6D-BF3E-26AAC782A262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E2BBE8-0247-49F7-A5D8-45DDF7AE3A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323050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802" rIns="63802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7EC68B-0474-472C-9EC1-D58BF9C8307E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1A8A26-60F8-402E-99DC-6A1AA1BB801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39300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C30E68-6B5C-41FD-97B2-C2AEECDB4FDC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8A957B-1529-463E-AC73-DF6464BE19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78478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802" tIns="0" rIns="63802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4"/>
            <a:ext cx="5658486" cy="916780"/>
          </a:xfrm>
        </p:spPr>
        <p:txBody>
          <a:bodyPr lIns="63802" tIns="0" rIns="63802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C63703-AD3F-4B16-92F5-59A4FC380932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2FBD23-BC8A-480E-8A5A-FEAED87FFA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786704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A84983-6F2C-4DE0-A57F-7637AB8B4A84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9F2083-B7F6-4CDE-98E3-5F72A6C2C2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87485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DC654D-FB31-419F-8B21-9705403819DE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56FA64-1E61-42DE-AE50-A184A0007B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137908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577232-C77B-4A81-A72D-B40409B1FC03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890351-81F9-4F45-B218-7609169ACB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1108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3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514" rIns="25514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D9B49C-7C82-421E-A523-D0AFF05815A8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ED033D-0C99-476F-B390-5E87A2A6D96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99962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1" y="1550989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99" tIns="63802" rIns="127599" bIns="6380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99" tIns="63802" rIns="127599" bIns="6380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99" tIns="63802" rIns="127599" bIns="6380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9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99" tIns="63802" rIns="127599" bIns="6380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6"/>
            <a:ext cx="3097987" cy="2215670"/>
          </a:xfrm>
        </p:spPr>
        <p:txBody>
          <a:bodyPr lIns="63802" rIns="63802" bIns="63802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315" rIns="63802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2F3701-4DC6-4487-B42B-C71C90B0407F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6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6592DF-60BD-43CA-9F1E-05F10D654D1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713676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3D65D0-9C39-438A-9943-4CA2848FEBEF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02243F-1897-448A-B534-E98C24DA9E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42135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8FC1C-553D-415D-96D0-6495CD13F8F3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17F-817E-428D-A28C-8F8D95FA80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79930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52" tIns="0" rIns="63752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4"/>
            <a:ext cx="5658486" cy="916780"/>
          </a:xfrm>
        </p:spPr>
        <p:txBody>
          <a:bodyPr lIns="63752" tIns="0" rIns="63752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DF96E6-14A8-4C77-97B5-B2FEAE69D293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1D8ABC-6E35-4233-BA76-8D0F46CB67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59345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523BAE-B633-4C08-93A3-D73D328E5A58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B13229-B596-4F77-9879-D770A439A8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849078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B6CB9D-1C0F-48B6-9E93-D5AE28FF47DB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30D8D2-BAA0-42C2-969C-F6FA43A3FE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522480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3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93" rIns="25493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83940B-456D-40C1-9738-99AADF42CB5B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7FE9A6-462A-4362-9D49-E2C58D6677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2985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1" y="1550989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00" tIns="63752" rIns="127500" bIns="6375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00" tIns="63752" rIns="127500" bIns="6375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00" tIns="63752" rIns="127500" bIns="637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9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00" tIns="63752" rIns="127500" bIns="637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6"/>
            <a:ext cx="3097987" cy="2215670"/>
          </a:xfrm>
        </p:spPr>
        <p:txBody>
          <a:bodyPr lIns="63752" rIns="63752" bIns="63752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244" rIns="63752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5C8C6-4FED-4957-89E8-6574B4965763}" type="datetime1">
              <a:rPr lang="en-US"/>
              <a:pPr>
                <a:defRPr/>
              </a:pPr>
              <a:t>1/20/2021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6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01FFA2-488C-4BB8-AD6A-BD4906CD7B7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99329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00" tIns="63752" rIns="127500" bIns="637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00" tIns="63752" rIns="127500" bIns="637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9"/>
            <a:ext cx="11522076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5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500" tIns="63752" rIns="127500" bIns="6375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6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E901AAA3-C93D-4896-B042-7919F0E12DA2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1" y="8899526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6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E705BE36-C01A-432C-AA07-B686C7DC66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6988" y="284164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29" r:id="rId1"/>
    <p:sldLayoutId id="2147485697" r:id="rId2"/>
    <p:sldLayoutId id="2147485730" r:id="rId3"/>
    <p:sldLayoutId id="2147485698" r:id="rId4"/>
    <p:sldLayoutId id="2147485699" r:id="rId5"/>
    <p:sldLayoutId id="2147485700" r:id="rId6"/>
    <p:sldLayoutId id="2147485701" r:id="rId7"/>
    <p:sldLayoutId id="2147485702" r:id="rId8"/>
    <p:sldLayoutId id="2147485731" r:id="rId9"/>
    <p:sldLayoutId id="2147485703" r:id="rId10"/>
    <p:sldLayoutId id="214748570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716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432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148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8642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80968" indent="-38096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92098" indent="-34287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4652" indent="-34287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7207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9761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2477" indent="-29325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7473" indent="-25500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9972" indent="-255002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2477" indent="-25500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5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49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24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99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74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49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24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99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24" tIns="63714" rIns="127424" bIns="6371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24" tIns="63714" rIns="127424" bIns="6371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9"/>
            <a:ext cx="11522076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1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424" tIns="63714" rIns="127424" bIns="6371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6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2E825F7A-212D-4716-9880-78831D039606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1" y="8899526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6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AFE4EB77-5A8F-4D77-8D61-D515D65DB2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6988" y="284164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32" r:id="rId1"/>
    <p:sldLayoutId id="2147485705" r:id="rId2"/>
    <p:sldLayoutId id="2147485733" r:id="rId3"/>
    <p:sldLayoutId id="2147485706" r:id="rId4"/>
    <p:sldLayoutId id="2147485707" r:id="rId5"/>
    <p:sldLayoutId id="2147485708" r:id="rId6"/>
    <p:sldLayoutId id="2147485709" r:id="rId7"/>
    <p:sldLayoutId id="2147485710" r:id="rId8"/>
    <p:sldLayoutId id="2147485734" r:id="rId9"/>
    <p:sldLayoutId id="2147485711" r:id="rId10"/>
    <p:sldLayoutId id="214748571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716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432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148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8642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80968" indent="-38096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90511" indent="-34287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3065" indent="-34287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5620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8174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1009" indent="-29308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5850" indent="-25484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8117" indent="-254849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0394" indent="-25484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1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42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13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84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55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26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97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68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5" tIns="63725" rIns="127445" bIns="6372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5" tIns="63725" rIns="127445" bIns="6372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4100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9"/>
            <a:ext cx="11522076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2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101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445" tIns="63725" rIns="127445" bIns="6372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6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B0DA24AB-8595-4859-AB56-D2236475E4A1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1" y="8899526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6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6B90CE4A-59F1-4CD0-8F67-110E669271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4105" name="Group 1"/>
          <p:cNvGrpSpPr>
            <a:grpSpLocks/>
          </p:cNvGrpSpPr>
          <p:nvPr/>
        </p:nvGrpSpPr>
        <p:grpSpPr bwMode="auto">
          <a:xfrm>
            <a:off x="-26988" y="284164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38" r:id="rId1"/>
    <p:sldLayoutId id="2147485721" r:id="rId2"/>
    <p:sldLayoutId id="2147485739" r:id="rId3"/>
    <p:sldLayoutId id="2147485722" r:id="rId4"/>
    <p:sldLayoutId id="2147485723" r:id="rId5"/>
    <p:sldLayoutId id="2147485724" r:id="rId6"/>
    <p:sldLayoutId id="2147485725" r:id="rId7"/>
    <p:sldLayoutId id="2147485726" r:id="rId8"/>
    <p:sldLayoutId id="2147485740" r:id="rId9"/>
    <p:sldLayoutId id="2147485727" r:id="rId10"/>
    <p:sldLayoutId id="214748572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716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432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148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8642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80968" indent="-38096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92098" indent="-34287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3065" indent="-34287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5620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8174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1429" indent="-29313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6314" indent="-25489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8647" indent="-254893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0989" indent="-25489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23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44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16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88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60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33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05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77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99" tIns="63802" rIns="127599" bIns="6380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99" tIns="63802" rIns="127599" bIns="6380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614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9"/>
            <a:ext cx="11522076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80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614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599" tIns="63802" rIns="127599" bIns="638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6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14880179-8A5E-4E5C-AB19-1403068B760D}" type="datetime1">
              <a:rPr lang="en-US"/>
              <a:pPr>
                <a:defRPr/>
              </a:pPr>
              <a:t>1/20/2021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1" y="8899526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6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35E510D7-22F4-406B-9644-FA139D3103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6153" name="Group 1"/>
          <p:cNvGrpSpPr>
            <a:grpSpLocks/>
          </p:cNvGrpSpPr>
          <p:nvPr/>
        </p:nvGrpSpPr>
        <p:grpSpPr bwMode="auto">
          <a:xfrm>
            <a:off x="-26988" y="284164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5494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42" r:id="rId1"/>
    <p:sldLayoutId id="2147485743" r:id="rId2"/>
    <p:sldLayoutId id="2147485744" r:id="rId3"/>
    <p:sldLayoutId id="2147485745" r:id="rId4"/>
    <p:sldLayoutId id="2147485746" r:id="rId5"/>
    <p:sldLayoutId id="2147485747" r:id="rId6"/>
    <p:sldLayoutId id="2147485748" r:id="rId7"/>
    <p:sldLayoutId id="2147485749" r:id="rId8"/>
    <p:sldLayoutId id="2147485750" r:id="rId9"/>
    <p:sldLayoutId id="2147485751" r:id="rId10"/>
    <p:sldLayoutId id="214748575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716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432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148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8642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82554" indent="-38255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92098" indent="-34445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4652" indent="-34445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7207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41348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4365" indent="-29348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9560" indent="-2552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62357" indent="-255200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5158" indent="-2552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8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59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39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519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99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79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59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1039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4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gi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284176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885" indent="-285726" defTabSz="1284176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901" indent="-228580" defTabSz="1284176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062" indent="-228580" defTabSz="1284176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222" indent="-228580" defTabSz="1284176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382" indent="-228580" defTabSz="1284176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543" indent="-228580" defTabSz="1284176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8703" indent="-228580" defTabSz="1284176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5865" indent="-228580" defTabSz="1284176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62AEBE71-1251-4CB1-AB19-7A99FEC439C8}" type="slidenum">
              <a:rPr lang="en-US" sz="17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sz="17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17411" name="Прямоугольник 15"/>
          <p:cNvSpPr>
            <a:spLocks noChangeArrowheads="1"/>
          </p:cNvSpPr>
          <p:nvPr/>
        </p:nvSpPr>
        <p:spPr bwMode="auto">
          <a:xfrm>
            <a:off x="0" y="200027"/>
            <a:ext cx="12801600" cy="100012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2" name="Прямоугольник 16"/>
          <p:cNvSpPr>
            <a:spLocks noChangeArrowheads="1"/>
          </p:cNvSpPr>
          <p:nvPr/>
        </p:nvSpPr>
        <p:spPr bwMode="auto">
          <a:xfrm>
            <a:off x="0" y="400051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3" name="Прямоугольник 17"/>
          <p:cNvSpPr>
            <a:spLocks noChangeArrowheads="1"/>
          </p:cNvSpPr>
          <p:nvPr/>
        </p:nvSpPr>
        <p:spPr bwMode="auto">
          <a:xfrm>
            <a:off x="0" y="300039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4" name="Прямоугольник 18"/>
          <p:cNvSpPr>
            <a:spLocks noChangeArrowheads="1"/>
          </p:cNvSpPr>
          <p:nvPr/>
        </p:nvSpPr>
        <p:spPr bwMode="auto">
          <a:xfrm>
            <a:off x="0" y="9301163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5" name="Прямоугольник 19"/>
          <p:cNvSpPr>
            <a:spLocks noChangeArrowheads="1"/>
          </p:cNvSpPr>
          <p:nvPr/>
        </p:nvSpPr>
        <p:spPr bwMode="auto">
          <a:xfrm>
            <a:off x="0" y="9201151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6" name="Прямоугольник 20"/>
          <p:cNvSpPr>
            <a:spLocks noChangeArrowheads="1"/>
          </p:cNvSpPr>
          <p:nvPr/>
        </p:nvSpPr>
        <p:spPr bwMode="auto">
          <a:xfrm>
            <a:off x="0" y="9101139"/>
            <a:ext cx="12801600" cy="100012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0" y="3206977"/>
            <a:ext cx="12801600" cy="15148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557" tIns="64280" rIns="128557" bIns="64280">
            <a:spAutoFit/>
          </a:bodyPr>
          <a:lstStyle/>
          <a:p>
            <a:pPr algn="ctr" defTabSz="1284873">
              <a:defRPr/>
            </a:pPr>
            <a:r>
              <a:rPr lang="ru-RU" sz="3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284873">
              <a:defRPr/>
            </a:pP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21 января </a:t>
            </a: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2021 года</a:t>
            </a:r>
          </a:p>
          <a:p>
            <a:pPr algn="ctr" defTabSz="1284873">
              <a:defRPr/>
            </a:pPr>
            <a:endParaRPr lang="ru-RU" sz="1400" b="1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284873">
              <a:defRPr/>
            </a:pPr>
            <a:endParaRPr lang="ru-RU" sz="20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71" y="536987"/>
            <a:ext cx="12781965" cy="837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557" tIns="64280" rIns="128557" bIns="64280">
            <a:spAutoFit/>
          </a:bodyPr>
          <a:lstStyle/>
          <a:p>
            <a:pPr algn="ctr" defTabSz="1284873">
              <a:defRPr/>
            </a:pPr>
            <a:r>
              <a:rPr lang="ru-RU" sz="2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284873">
              <a:defRPr/>
            </a:pP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93058" y="62549"/>
            <a:ext cx="1189636" cy="1216803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534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(ПОКАЗАТЕЛИ ОПАСНОСТЕЙ ОТНАСИТЕЛЬНО СТАТИСТИЧЕСКИХ ДАННЫХ </a:t>
            </a:r>
          </a:p>
          <a:p>
            <a:r>
              <a:rPr lang="ru-RU" altLang="ru-RU" dirty="0"/>
              <a:t>ПРОИСШЕСТВИЙ СВЯЗАННЫЕ </a:t>
            </a:r>
            <a:r>
              <a:rPr lang="ru-RU" altLang="ru-RU" dirty="0" smtClean="0"/>
              <a:t>ТЕХНОГЕННЫМИ ПОЖАРАМИ ЗА </a:t>
            </a:r>
            <a:r>
              <a:rPr lang="ru-RU" altLang="ru-RU" dirty="0"/>
              <a:t>2016-2020 </a:t>
            </a:r>
            <a:r>
              <a:rPr lang="ru-RU" altLang="ru-RU" dirty="0" smtClean="0"/>
              <a:t>гг.)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53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3" y="432396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26" y="4832835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0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34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4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3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6" y="2054454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1" y="2800578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653" y="3219403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6" y="3429228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194532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49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7" y="5181828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197" y="4966966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37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4" y="4135666"/>
            <a:ext cx="9890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2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4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1"/>
            <a:ext cx="1609832" cy="1417015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200745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1830" y="6250475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57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06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5" y="3962628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1" y="4194403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7" y="524350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6" y="6013436"/>
            <a:ext cx="646113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8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28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9" y="648651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45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2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6" y="30863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670" y="5602320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3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23232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54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8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69" y="3581400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78868"/>
            <a:ext cx="16319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4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641" y="6871156"/>
            <a:ext cx="9556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4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6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9324" y="2162176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9511" y="4913268"/>
            <a:ext cx="1552611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4" y="3048000"/>
            <a:ext cx="1076326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9680577" y="3812267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9" y="4332516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61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243" y="7204256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5" y="2748192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6" y="5302236"/>
            <a:ext cx="1265237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2700" name="Группа 234"/>
          <p:cNvGrpSpPr>
            <a:grpSpLocks/>
          </p:cNvGrpSpPr>
          <p:nvPr/>
        </p:nvGrpSpPr>
        <p:grpSpPr bwMode="auto">
          <a:xfrm>
            <a:off x="388938" y="8169274"/>
            <a:ext cx="6042817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73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2701" name="Прямоугольник 237"/>
          <p:cNvSpPr>
            <a:spLocks noChangeArrowheads="1"/>
          </p:cNvSpPr>
          <p:nvPr/>
        </p:nvSpPr>
        <p:spPr bwMode="auto">
          <a:xfrm>
            <a:off x="1160566" y="8561389"/>
            <a:ext cx="5232298" cy="52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погибшим на пожарах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(согласно статистических данных 2016-2020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гг.)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29"/>
            <a:ext cx="698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1" y="4125349"/>
            <a:ext cx="9604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328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6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6" y="3810000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428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1" y="7404328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2388" y="7016428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10091714" y="6536967"/>
            <a:ext cx="590961" cy="54965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040728" y="5863955"/>
            <a:ext cx="561600" cy="48469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8754082" y="6512320"/>
            <a:ext cx="535365" cy="53772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536405" y="5638800"/>
            <a:ext cx="561600" cy="46273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10534577" y="8465659"/>
            <a:ext cx="559887" cy="4649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1981200" y="6400800"/>
            <a:ext cx="561600" cy="53468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809664" y="4560334"/>
            <a:ext cx="561600" cy="53900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563007" y="7120213"/>
            <a:ext cx="561600" cy="53403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8509652" y="5529483"/>
            <a:ext cx="484181" cy="4646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1892324" y="5113324"/>
            <a:ext cx="561600" cy="48541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3962399" y="5013295"/>
            <a:ext cx="561600" cy="49325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6781776" y="4430362"/>
            <a:ext cx="554362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8869528" y="3413965"/>
            <a:ext cx="579272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10200299" y="4419600"/>
            <a:ext cx="543901" cy="4923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7528951" y="5054732"/>
            <a:ext cx="562114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6869472" y="5810069"/>
            <a:ext cx="521927" cy="48586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5865670" y="7272925"/>
            <a:ext cx="535130" cy="49947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633604" y="4433998"/>
            <a:ext cx="561600" cy="54017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9372600" y="5643452"/>
            <a:ext cx="501948" cy="45254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02086" y="6826849"/>
            <a:ext cx="561600" cy="47486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8761412" y="4373217"/>
            <a:ext cx="613505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664856" y="7255971"/>
            <a:ext cx="564177" cy="4955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33054" y="3825527"/>
            <a:ext cx="561600" cy="4893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94502" y="3919989"/>
            <a:ext cx="582898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43" name="Группа 101"/>
          <p:cNvGrpSpPr>
            <a:grpSpLocks/>
          </p:cNvGrpSpPr>
          <p:nvPr/>
        </p:nvGrpSpPr>
        <p:grpSpPr bwMode="auto">
          <a:xfrm>
            <a:off x="346013" y="1219201"/>
            <a:ext cx="2397187" cy="2317748"/>
            <a:chOff x="404013" y="7592966"/>
            <a:chExt cx="5711943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79" y="7600074"/>
              <a:ext cx="5102786" cy="206763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5" name="Text Box 144"/>
            <p:cNvSpPr txBox="1">
              <a:spLocks noChangeArrowheads="1"/>
            </p:cNvSpPr>
            <p:nvPr/>
          </p:nvSpPr>
          <p:spPr bwMode="auto">
            <a:xfrm>
              <a:off x="404013" y="7592966"/>
              <a:ext cx="5711943" cy="6237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2447145" y="3757627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3930631" y="3325237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49207" y="4053297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5382146" y="2281818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>
          <a:xfrm>
            <a:off x="3956052" y="2566948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9" name="Овал 258"/>
          <p:cNvSpPr>
            <a:spLocks noChangeAspect="1"/>
          </p:cNvSpPr>
          <p:nvPr/>
        </p:nvSpPr>
        <p:spPr>
          <a:xfrm>
            <a:off x="4689577" y="3024334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Овал 259"/>
          <p:cNvSpPr>
            <a:spLocks noChangeAspect="1"/>
          </p:cNvSpPr>
          <p:nvPr/>
        </p:nvSpPr>
        <p:spPr>
          <a:xfrm>
            <a:off x="6374381" y="3031395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1" name="Овал 260"/>
          <p:cNvSpPr>
            <a:spLocks noChangeAspect="1"/>
          </p:cNvSpPr>
          <p:nvPr/>
        </p:nvSpPr>
        <p:spPr>
          <a:xfrm>
            <a:off x="5768314" y="3489385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Овал 261"/>
          <p:cNvSpPr>
            <a:spLocks noChangeAspect="1"/>
          </p:cNvSpPr>
          <p:nvPr/>
        </p:nvSpPr>
        <p:spPr>
          <a:xfrm>
            <a:off x="5322418" y="3877343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3" name="Овал 262"/>
          <p:cNvSpPr>
            <a:spLocks noChangeAspect="1"/>
          </p:cNvSpPr>
          <p:nvPr/>
        </p:nvSpPr>
        <p:spPr>
          <a:xfrm>
            <a:off x="3226319" y="5529483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>
            <a:off x="3693804" y="6224477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5" name="Овал 264"/>
          <p:cNvSpPr>
            <a:spLocks noChangeAspect="1"/>
          </p:cNvSpPr>
          <p:nvPr/>
        </p:nvSpPr>
        <p:spPr>
          <a:xfrm>
            <a:off x="5973764" y="5447307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Овал 265"/>
          <p:cNvSpPr>
            <a:spLocks noChangeAspect="1"/>
          </p:cNvSpPr>
          <p:nvPr/>
        </p:nvSpPr>
        <p:spPr>
          <a:xfrm>
            <a:off x="6264849" y="6770582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Овал 266"/>
          <p:cNvSpPr>
            <a:spLocks noChangeAspect="1"/>
          </p:cNvSpPr>
          <p:nvPr/>
        </p:nvSpPr>
        <p:spPr>
          <a:xfrm>
            <a:off x="11267249" y="4310256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8" name="Овал 267"/>
          <p:cNvSpPr>
            <a:spLocks noChangeAspect="1"/>
          </p:cNvSpPr>
          <p:nvPr/>
        </p:nvSpPr>
        <p:spPr>
          <a:xfrm>
            <a:off x="9623574" y="2502346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9" name="Овал 268"/>
          <p:cNvSpPr>
            <a:spLocks noChangeAspect="1"/>
          </p:cNvSpPr>
          <p:nvPr/>
        </p:nvSpPr>
        <p:spPr>
          <a:xfrm>
            <a:off x="7849913" y="3674143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0" name="Овал 269"/>
          <p:cNvSpPr>
            <a:spLocks noChangeAspect="1"/>
          </p:cNvSpPr>
          <p:nvPr/>
        </p:nvSpPr>
        <p:spPr>
          <a:xfrm>
            <a:off x="9704095" y="7677582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1" name="Овал 270"/>
          <p:cNvSpPr>
            <a:spLocks noChangeAspect="1"/>
          </p:cNvSpPr>
          <p:nvPr/>
        </p:nvSpPr>
        <p:spPr>
          <a:xfrm>
            <a:off x="8519747" y="7452158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2" name="Овал 271"/>
          <p:cNvSpPr>
            <a:spLocks noChangeAspect="1"/>
          </p:cNvSpPr>
          <p:nvPr/>
        </p:nvSpPr>
        <p:spPr>
          <a:xfrm>
            <a:off x="4725988" y="6850694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3" name="Овал 272"/>
          <p:cNvSpPr>
            <a:spLocks noChangeAspect="1"/>
          </p:cNvSpPr>
          <p:nvPr/>
        </p:nvSpPr>
        <p:spPr>
          <a:xfrm>
            <a:off x="10245936" y="5464195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1968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2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2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2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2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2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2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534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(ПОКАЗАТЕЛИ ОПАСНОСТЕЙ ОТНАСИТЕЛЬНО СТАТИСТИЧЕСКИХ ДАННЫХ </a:t>
            </a:r>
          </a:p>
          <a:p>
            <a:r>
              <a:rPr lang="ru-RU" altLang="ru-RU" dirty="0"/>
              <a:t>ПРОИСШЕСТВИЙ СВЯЗАННЫЕ С ТЕХНОГЕННЫМИ </a:t>
            </a:r>
            <a:r>
              <a:rPr lang="ru-RU" altLang="ru-RU" dirty="0" smtClean="0"/>
              <a:t>ПОЖАРАМИ ЗА 2021 г.)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53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3" y="432396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26" y="4832835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0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34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4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3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6" y="2054454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1" y="2800578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653" y="3219403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6" y="3429228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202226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49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7" y="5181828"/>
            <a:ext cx="9636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197" y="4974660"/>
            <a:ext cx="13446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37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4" y="4135666"/>
            <a:ext cx="9890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2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40448"/>
            <a:ext cx="1179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1"/>
            <a:ext cx="1609832" cy="1417015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193051"/>
            <a:ext cx="11255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1830" y="6250475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57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06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5" y="3962628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1" y="4267200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7" y="524350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6" y="6013436"/>
            <a:ext cx="646113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8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28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9" y="648651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45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2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6" y="30863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670" y="5610014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3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26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54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8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69" y="3581400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4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641" y="6719128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4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6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9324" y="2162176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9511" y="4913268"/>
            <a:ext cx="1552611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825676" y="3988660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9" y="4332516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973764" y="7794028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229600" y="7204256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5" y="2748192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6" y="5302236"/>
            <a:ext cx="1265237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2700" name="Группа 234"/>
          <p:cNvGrpSpPr>
            <a:grpSpLocks/>
          </p:cNvGrpSpPr>
          <p:nvPr/>
        </p:nvGrpSpPr>
        <p:grpSpPr bwMode="auto">
          <a:xfrm>
            <a:off x="388938" y="8169274"/>
            <a:ext cx="6042817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73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2701" name="Прямоугольник 237"/>
          <p:cNvSpPr>
            <a:spLocks noChangeArrowheads="1"/>
          </p:cNvSpPr>
          <p:nvPr/>
        </p:nvSpPr>
        <p:spPr bwMode="auto">
          <a:xfrm>
            <a:off x="1160566" y="8561389"/>
            <a:ext cx="5232298" cy="52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2021 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  <a:endParaRPr lang="ru-RU" sz="13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29"/>
            <a:ext cx="69850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1" y="4125349"/>
            <a:ext cx="96043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328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6" y="5542192"/>
            <a:ext cx="10033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6" y="3810000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428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1" y="7404328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2388" y="7016428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28029" y="385765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43" name="Группа 101"/>
          <p:cNvGrpSpPr>
            <a:grpSpLocks/>
          </p:cNvGrpSpPr>
          <p:nvPr/>
        </p:nvGrpSpPr>
        <p:grpSpPr bwMode="auto">
          <a:xfrm>
            <a:off x="381000" y="1219201"/>
            <a:ext cx="2391886" cy="2317748"/>
            <a:chOff x="487379" y="7592966"/>
            <a:chExt cx="5699312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79" y="7600074"/>
              <a:ext cx="5140612" cy="206763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89232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>
            <a:off x="2445852" y="379908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3896091" y="499657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9698038" y="249215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10020090" y="645950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9735480" y="766572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508502" y="511332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>
            <a:off x="2707303" y="4613022"/>
            <a:ext cx="507344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8563837" y="746646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8908257" y="450827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Rectangle 58"/>
          <p:cNvSpPr>
            <a:spLocks noChangeArrowheads="1"/>
          </p:cNvSpPr>
          <p:nvPr/>
        </p:nvSpPr>
        <p:spPr bwMode="auto">
          <a:xfrm>
            <a:off x="2733382" y="1225551"/>
            <a:ext cx="9611020" cy="43689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square" lIns="127869" tIns="63935" rIns="127869" bIns="63935">
            <a:spAutoFit/>
          </a:bodyPr>
          <a:lstStyle/>
          <a:p>
            <a:pPr algn="ctr" defTabSz="1277827"/>
            <a:r>
              <a:rPr lang="ru-RU" altLang="ru-RU" sz="2000" b="1" dirty="0" smtClean="0">
                <a:solidFill>
                  <a:srgbClr val="000000"/>
                </a:solidFill>
              </a:rPr>
              <a:t>В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2021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22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 человека.</a:t>
            </a:r>
            <a:endParaRPr lang="ru-RU" altLang="ru-RU" sz="2000" b="1" dirty="0">
              <a:solidFill>
                <a:srgbClr val="000000"/>
              </a:solidFill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3818064" y="334214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10119037" y="452157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467600" y="691666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6689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(ЧС, ПРОИСШЕСТВИЯ, СВЯЗАННЫЕ СО ВЗРЫВАМИ БЫТОВОГО ГАЗА ЗА 2016-2020 гг</a:t>
            </a:r>
            <a:r>
              <a:rPr lang="ru-RU" altLang="ru-RU" dirty="0" smtClean="0"/>
              <a:t>.)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457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458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89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298" y="432400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1" y="483286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4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59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8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17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64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4" y="2062151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7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7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9" y="357027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63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13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8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50"/>
            <a:ext cx="1141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9" y="540701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75"/>
            <a:ext cx="1649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6" y="3746731"/>
            <a:ext cx="9604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4" y="4143363"/>
            <a:ext cx="9890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27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1" y="6346812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59" y="5810331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9" y="617377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9" y="5972406"/>
            <a:ext cx="13890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1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1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5" y="397032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1" y="420210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4" y="511015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4" y="7123101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1662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2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2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9" y="648651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0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098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4" y="7345350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6" y="309402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1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67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1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0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2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14" y="3657828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77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1" y="2087551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1"/>
            <a:ext cx="14239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62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0" y="3927706"/>
            <a:ext cx="19192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40225"/>
            <a:ext cx="14700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200887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8200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5" y="2682863"/>
            <a:ext cx="6349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76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4755" name="Группа 359"/>
          <p:cNvGrpSpPr>
            <a:grpSpLocks/>
          </p:cNvGrpSpPr>
          <p:nvPr/>
        </p:nvGrpSpPr>
        <p:grpSpPr bwMode="auto">
          <a:xfrm>
            <a:off x="457201" y="8169274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781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4756" name="Прямоугольник 362"/>
          <p:cNvSpPr>
            <a:spLocks noChangeArrowheads="1"/>
          </p:cNvSpPr>
          <p:nvPr/>
        </p:nvSpPr>
        <p:spPr bwMode="auto">
          <a:xfrm>
            <a:off x="1087440" y="8561389"/>
            <a:ext cx="5222875" cy="522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21" tIns="45524" rIns="91021" bIns="45524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2016-2020 гг.): </a:t>
            </a: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829957" y="502924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2" y="6256325"/>
            <a:ext cx="8127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429002" y="399283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8" name="Овал 417"/>
          <p:cNvSpPr>
            <a:spLocks noChangeAspect="1"/>
          </p:cNvSpPr>
          <p:nvPr/>
        </p:nvSpPr>
        <p:spPr>
          <a:xfrm>
            <a:off x="10533974" y="853444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7010400" y="6248400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9049125" y="426720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7829925" y="403860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5" name="Группа 101"/>
          <p:cNvGrpSpPr>
            <a:grpSpLocks/>
          </p:cNvGrpSpPr>
          <p:nvPr/>
        </p:nvGrpSpPr>
        <p:grpSpPr bwMode="auto">
          <a:xfrm>
            <a:off x="381000" y="1219201"/>
            <a:ext cx="2391886" cy="2404670"/>
            <a:chOff x="487379" y="7592966"/>
            <a:chExt cx="5699312" cy="2002274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793779" y="7600074"/>
              <a:ext cx="5174655" cy="199516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58015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5275264" y="3257490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</p:spTree>
    <p:extLst>
      <p:ext uri="{BB962C8B-B14F-4D97-AF65-F5344CB8AC3E}">
        <p14:creationId xmlns:p14="http://schemas.microsoft.com/office/powerpoint/2010/main" val="693931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(ЧС, ПРОИСШЕСТВИЯ, СВЯЗАННЫЕ С ОТРАВЛЕНИЕМ УГАРНЫМ ГАЗОМ ЗА 2016-2020 гг</a:t>
            </a:r>
            <a:r>
              <a:rPr lang="ru-RU" altLang="ru-RU" dirty="0" smtClean="0"/>
              <a:t>.)  </a:t>
            </a:r>
            <a:endParaRPr lang="ru-RU" dirty="0"/>
          </a:p>
        </p:txBody>
      </p:sp>
      <p:sp>
        <p:nvSpPr>
          <p:cNvPr id="2560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560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89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298" y="432400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1" y="483286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4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59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8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17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64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4" y="2054457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7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7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9" y="356258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63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13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8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4056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9" y="5399318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75"/>
            <a:ext cx="1649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6" y="3754425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4" y="4143363"/>
            <a:ext cx="9890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27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1" y="6339117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59" y="5810331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9" y="617377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9" y="598010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1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1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7032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1" y="4194406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4" y="511015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4" y="7123101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9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2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2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9" y="6479610"/>
            <a:ext cx="15144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0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098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4" y="7337653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6" y="30863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1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67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1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0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37331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594329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77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1" y="2087551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1"/>
            <a:ext cx="14239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62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0" y="3935400"/>
            <a:ext cx="19192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528"/>
            <a:ext cx="14700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2"/>
            <a:ext cx="9604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79710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5" y="2675166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76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5780" name="Группа 359"/>
          <p:cNvGrpSpPr>
            <a:grpSpLocks/>
          </p:cNvGrpSpPr>
          <p:nvPr/>
        </p:nvGrpSpPr>
        <p:grpSpPr bwMode="auto">
          <a:xfrm>
            <a:off x="457201" y="8169274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5829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5781" name="Прямоугольник 362"/>
          <p:cNvSpPr>
            <a:spLocks noChangeArrowheads="1"/>
          </p:cNvSpPr>
          <p:nvPr/>
        </p:nvSpPr>
        <p:spPr bwMode="auto">
          <a:xfrm>
            <a:off x="1087440" y="8561389"/>
            <a:ext cx="5222875" cy="7382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21" tIns="45524" rIns="91021" bIns="45524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2016-2020 гг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.</a:t>
            </a:r>
          </a:p>
          <a:p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602133" y="505870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2" y="6248631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4" y="3859868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3467925" y="632752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4808504" y="673487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9673169" y="766680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5917969" y="748749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8746004" y="656106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592632" y="300414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2674323" y="472211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8527506" y="757421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9713494" y="2510020"/>
            <a:ext cx="552075" cy="51001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4934325" y="566919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10564946" y="838795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3964363" y="325141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303828" y="385445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3955539" y="494508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10172155" y="444282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2662572" y="650079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988791" y="545237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132" name="Группа 101"/>
          <p:cNvGrpSpPr>
            <a:grpSpLocks/>
          </p:cNvGrpSpPr>
          <p:nvPr/>
        </p:nvGrpSpPr>
        <p:grpSpPr bwMode="auto">
          <a:xfrm>
            <a:off x="381000" y="1219201"/>
            <a:ext cx="2352382" cy="2404670"/>
            <a:chOff x="487379" y="7592966"/>
            <a:chExt cx="560518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79" y="7600074"/>
              <a:ext cx="5158059" cy="199516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58015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557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(ЧС, ПРОИСШЕСТВИЯ, СВЯЗАННЫЕ С ОТРАВЛЕНИЕМ УГАРНЫМ ГАЗОМ ЗА </a:t>
            </a:r>
            <a:r>
              <a:rPr lang="ru-RU" altLang="ru-RU" dirty="0" smtClean="0"/>
              <a:t>2021 г.)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560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560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1"/>
            <a:ext cx="12047538" cy="8153400"/>
          </a:xfrm>
          <a:prstGeom prst="rect">
            <a:avLst/>
          </a:pr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  <a:extLst/>
        </p:spPr>
      </p:pic>
      <p:sp>
        <p:nvSpPr>
          <p:cNvPr id="244" name="Полилиния 243"/>
          <p:cNvSpPr/>
          <p:nvPr/>
        </p:nvSpPr>
        <p:spPr>
          <a:xfrm>
            <a:off x="4367878" y="5210689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298" y="432400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1" y="483286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4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59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8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17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64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4" y="2062151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7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7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9" y="357027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63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13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8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50"/>
            <a:ext cx="1141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9" y="540701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75"/>
            <a:ext cx="1649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6" y="3754425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4" y="4143363"/>
            <a:ext cx="9890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27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1" y="6339117"/>
            <a:ext cx="1306514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59" y="5810331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9" y="617377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9" y="598010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1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1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5" y="397032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1" y="420210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4" y="511015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4" y="7123101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929"/>
            <a:ext cx="825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2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2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9" y="6479610"/>
            <a:ext cx="15144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0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098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4" y="7337653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6" y="309402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1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67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1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0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2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14" y="3594329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77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1" y="2087551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1"/>
            <a:ext cx="142398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62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0" y="3935400"/>
            <a:ext cx="19192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528"/>
            <a:ext cx="14700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2"/>
            <a:ext cx="96043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79710"/>
            <a:ext cx="1306514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5" y="2675166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76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5780" name="Группа 359"/>
          <p:cNvGrpSpPr>
            <a:grpSpLocks/>
          </p:cNvGrpSpPr>
          <p:nvPr/>
        </p:nvGrpSpPr>
        <p:grpSpPr bwMode="auto">
          <a:xfrm>
            <a:off x="457201" y="8169274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5829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5781" name="Прямоугольник 362"/>
          <p:cNvSpPr>
            <a:spLocks noChangeArrowheads="1"/>
          </p:cNvSpPr>
          <p:nvPr/>
        </p:nvSpPr>
        <p:spPr bwMode="auto">
          <a:xfrm>
            <a:off x="1087440" y="8561389"/>
            <a:ext cx="5222875" cy="7382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21" tIns="45524" rIns="91021" bIns="45524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</a:t>
            </a:r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sz="1400" smtClean="0">
                <a:solidFill>
                  <a:srgbClr val="000000"/>
                </a:solidFill>
                <a:cs typeface="Times New Roman" pitchFamily="18" charset="0"/>
              </a:rPr>
              <a:t>2021 г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.</a:t>
            </a:r>
          </a:p>
          <a:p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2" y="6248631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74025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4" y="3859868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2609172" y="670560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126" name="Группа 101"/>
          <p:cNvGrpSpPr>
            <a:grpSpLocks/>
          </p:cNvGrpSpPr>
          <p:nvPr/>
        </p:nvGrpSpPr>
        <p:grpSpPr bwMode="auto">
          <a:xfrm>
            <a:off x="381000" y="1219201"/>
            <a:ext cx="2352382" cy="2404670"/>
            <a:chOff x="487379" y="7592966"/>
            <a:chExt cx="5605183" cy="2002274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793779" y="7600074"/>
              <a:ext cx="5002819" cy="199516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83002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29" name="Прямоугольник 128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4" name="Прямоугольник 133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6" name="Прямоугольник 135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3" name="Rectangle 58"/>
          <p:cNvSpPr>
            <a:spLocks noChangeArrowheads="1"/>
          </p:cNvSpPr>
          <p:nvPr/>
        </p:nvSpPr>
        <p:spPr bwMode="auto">
          <a:xfrm>
            <a:off x="2733382" y="1225551"/>
            <a:ext cx="9611020" cy="744672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square" lIns="127869" tIns="63935" rIns="127869" bIns="63935">
            <a:spAutoFit/>
          </a:bodyPr>
          <a:lstStyle/>
          <a:p>
            <a:pPr algn="ctr" defTabSz="1277827"/>
            <a:r>
              <a:rPr lang="ru-RU" altLang="ru-RU" sz="2000" b="1" dirty="0" smtClean="0">
                <a:solidFill>
                  <a:srgbClr val="000000"/>
                </a:solidFill>
              </a:rPr>
              <a:t>В 2021 году с нарастающим итогом зарегистрировано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6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 случаев отравления угарным газом.</a:t>
            </a:r>
            <a:endParaRPr lang="ru-RU" altLang="ru-RU" sz="20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517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(ЧС, ПРОИСШЕСТВИЯ, СВЯЗАННЫЕ </a:t>
            </a:r>
            <a:r>
              <a:rPr lang="ru-RU" altLang="ru-RU" dirty="0" smtClean="0"/>
              <a:t>СО СХОДОМ СНЕЖНЫХ </a:t>
            </a:r>
            <a:r>
              <a:rPr lang="ru-RU" altLang="ru-RU" dirty="0"/>
              <a:t>МАСС ЗА </a:t>
            </a:r>
            <a:r>
              <a:rPr lang="ru-RU" altLang="ru-RU" dirty="0" smtClean="0"/>
              <a:t>2008-2020 </a:t>
            </a:r>
            <a:r>
              <a:rPr lang="ru-RU" altLang="ru-RU" dirty="0"/>
              <a:t>гг</a:t>
            </a:r>
            <a:r>
              <a:rPr lang="ru-RU" altLang="ru-RU" dirty="0" smtClean="0"/>
              <a:t>.)  </a:t>
            </a:r>
            <a:endParaRPr lang="ru-RU" dirty="0"/>
          </a:p>
        </p:txBody>
      </p:sp>
      <p:sp>
        <p:nvSpPr>
          <p:cNvPr id="2560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560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89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298" y="432400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1" y="483286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4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59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8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17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64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4" y="2054457"/>
            <a:ext cx="11255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7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75" y="3268906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9" y="3562582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63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13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8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4056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9" y="5399318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75"/>
            <a:ext cx="1649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6" y="3754425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4" y="4143363"/>
            <a:ext cx="9890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27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1" y="6339117"/>
            <a:ext cx="1306514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59" y="5810331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9" y="6166082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9" y="598010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1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1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62631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1" y="4194406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4" y="511015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4" y="7123101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9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2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2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9" y="6479610"/>
            <a:ext cx="15144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0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098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4" y="7337653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6" y="3086332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1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67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1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0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37331"/>
            <a:ext cx="825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594329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77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1" y="2087551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1"/>
            <a:ext cx="142398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0" y="3927706"/>
            <a:ext cx="19192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528"/>
            <a:ext cx="14700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2"/>
            <a:ext cx="96043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79710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5" y="2675166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76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8701416" y="4408834"/>
            <a:ext cx="478770" cy="43621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2" y="6248631"/>
            <a:ext cx="8127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31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749180" y="5490993"/>
            <a:ext cx="506364" cy="46136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132" name="Группа 101"/>
          <p:cNvGrpSpPr>
            <a:grpSpLocks/>
          </p:cNvGrpSpPr>
          <p:nvPr/>
        </p:nvGrpSpPr>
        <p:grpSpPr bwMode="auto">
          <a:xfrm>
            <a:off x="381000" y="1219201"/>
            <a:ext cx="2397212" cy="2404670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79" y="7600074"/>
              <a:ext cx="5203744" cy="199516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58015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3" name="Группа 234"/>
          <p:cNvGrpSpPr>
            <a:grpSpLocks/>
          </p:cNvGrpSpPr>
          <p:nvPr/>
        </p:nvGrpSpPr>
        <p:grpSpPr bwMode="auto">
          <a:xfrm>
            <a:off x="397560" y="7953226"/>
            <a:ext cx="6042817" cy="1419375"/>
            <a:chOff x="793779" y="8233439"/>
            <a:chExt cx="4921221" cy="1361801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5" name="Text Box 144"/>
            <p:cNvSpPr txBox="1">
              <a:spLocks noChangeArrowheads="1"/>
            </p:cNvSpPr>
            <p:nvPr/>
          </p:nvSpPr>
          <p:spPr bwMode="auto">
            <a:xfrm>
              <a:off x="1729480" y="8244246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6" name="Прямоугольник 237"/>
          <p:cNvSpPr>
            <a:spLocks noChangeArrowheads="1"/>
          </p:cNvSpPr>
          <p:nvPr/>
        </p:nvSpPr>
        <p:spPr bwMode="auto">
          <a:xfrm>
            <a:off x="1160566" y="8305800"/>
            <a:ext cx="5232298" cy="738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Показатели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 происшествиям,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связанный со сходом снежных масс в 2008-2020 гг.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  <a:p>
            <a:pPr algn="just"/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>
          <a:xfrm>
            <a:off x="447485" y="8317602"/>
            <a:ext cx="437847" cy="44539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>
          <a:xfrm>
            <a:off x="447485" y="886579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Прямоугольник 237"/>
          <p:cNvSpPr>
            <a:spLocks noChangeArrowheads="1"/>
          </p:cNvSpPr>
          <p:nvPr/>
        </p:nvSpPr>
        <p:spPr bwMode="auto">
          <a:xfrm>
            <a:off x="1168502" y="8836486"/>
            <a:ext cx="5232298" cy="307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50" name="Овал 149"/>
          <p:cNvSpPr>
            <a:spLocks noChangeAspect="1"/>
          </p:cNvSpPr>
          <p:nvPr/>
        </p:nvSpPr>
        <p:spPr>
          <a:xfrm>
            <a:off x="10101207" y="645676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>
          <a:xfrm>
            <a:off x="11319814" y="436420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>
          <a:xfrm>
            <a:off x="9969500" y="772279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>
          <a:xfrm>
            <a:off x="2693496" y="467260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>
          <a:xfrm>
            <a:off x="3399159" y="385046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>
          <a:xfrm>
            <a:off x="8940801" y="352387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7" name="Овал 156"/>
          <p:cNvSpPr>
            <a:spLocks noChangeAspect="1"/>
          </p:cNvSpPr>
          <p:nvPr/>
        </p:nvSpPr>
        <p:spPr>
          <a:xfrm>
            <a:off x="10382553" y="450592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>
          <a:xfrm>
            <a:off x="8629918" y="754214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9" name="Овал 158"/>
          <p:cNvSpPr>
            <a:spLocks noChangeAspect="1"/>
          </p:cNvSpPr>
          <p:nvPr/>
        </p:nvSpPr>
        <p:spPr>
          <a:xfrm>
            <a:off x="3829353" y="6400800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Овал 159"/>
          <p:cNvSpPr>
            <a:spLocks noChangeAspect="1"/>
          </p:cNvSpPr>
          <p:nvPr/>
        </p:nvSpPr>
        <p:spPr>
          <a:xfrm>
            <a:off x="6303140" y="551982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1" name="Овал 160"/>
          <p:cNvSpPr>
            <a:spLocks noChangeAspect="1"/>
          </p:cNvSpPr>
          <p:nvPr/>
        </p:nvSpPr>
        <p:spPr>
          <a:xfrm>
            <a:off x="9221940" y="441602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9453563" y="7670183"/>
            <a:ext cx="506364" cy="46136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9818334" y="4468398"/>
            <a:ext cx="506364" cy="46136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4031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 smtClean="0"/>
              <a:t>(ЧС, ПРОИСШЕСТВИЯ, СВЯЗАННЫЕ С ПОСЕЩЕНИЕМ СПЕЛЕОЛОГИЧЕСКИХ ОБЪЕКТОВ )  </a:t>
            </a:r>
            <a:endParaRPr lang="ru-RU" dirty="0"/>
          </a:p>
        </p:txBody>
      </p:sp>
      <p:sp>
        <p:nvSpPr>
          <p:cNvPr id="2560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560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239128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30701" y="5210689"/>
            <a:ext cx="1717505" cy="1614456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298" y="432400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39622" y="2133600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1" y="483286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4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59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8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88620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7"/>
            <a:ext cx="1288596" cy="1240457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17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64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4" y="2062151"/>
            <a:ext cx="112553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13281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75" y="327660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9" y="3562582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63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13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8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82999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50"/>
            <a:ext cx="1141412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9" y="5407012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75"/>
            <a:ext cx="1649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6" y="3754425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4" y="4143363"/>
            <a:ext cx="9890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27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1" y="6261556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59" y="5810331"/>
            <a:ext cx="1676319" cy="1598305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9" y="6166082"/>
            <a:ext cx="11255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9" y="598010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792967"/>
            <a:ext cx="1615730" cy="197943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1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277917" y="6872653"/>
            <a:ext cx="999683" cy="975948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81000" y="6705600"/>
            <a:ext cx="1584231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70325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1" y="4202100"/>
            <a:ext cx="11414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4" y="511015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4" y="7123101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16623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80708" y="6781800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2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9" y="6487304"/>
            <a:ext cx="15144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1" name="Полилиния 330"/>
          <p:cNvSpPr/>
          <p:nvPr/>
        </p:nvSpPr>
        <p:spPr>
          <a:xfrm>
            <a:off x="6869770" y="6544312"/>
            <a:ext cx="1480011" cy="122808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098" y="6872652"/>
            <a:ext cx="1736755" cy="1495497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34200"/>
            <a:ext cx="1175051" cy="1532489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4" y="7345347"/>
            <a:ext cx="95885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01321" y="760951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6" y="3094026"/>
            <a:ext cx="12477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1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67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1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0" y="4299142"/>
            <a:ext cx="1629433" cy="150319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25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602023"/>
            <a:ext cx="7715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77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1" y="2087551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7885"/>
            <a:ext cx="1423988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0" y="3935400"/>
            <a:ext cx="191928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528"/>
            <a:ext cx="14700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2"/>
            <a:ext cx="96043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7404"/>
            <a:ext cx="1306514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5" y="2682860"/>
            <a:ext cx="634999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696182"/>
            <a:ext cx="1647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2" y="6248631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74025"/>
            <a:ext cx="6715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132" name="Группа 101"/>
          <p:cNvGrpSpPr>
            <a:grpSpLocks/>
          </p:cNvGrpSpPr>
          <p:nvPr/>
        </p:nvGrpSpPr>
        <p:grpSpPr bwMode="auto">
          <a:xfrm>
            <a:off x="381000" y="1219201"/>
            <a:ext cx="2397212" cy="2404670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79" y="7600074"/>
              <a:ext cx="5203744" cy="199516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41358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</a:t>
              </a:r>
              <a:r>
                <a:rPr lang="ru-RU" altLang="ru-RU" b="1" dirty="0" smtClean="0">
                  <a:solidFill>
                    <a:srgbClr val="000000"/>
                  </a:solidFill>
                  <a:cs typeface="Times New Roman" pitchFamily="18" charset="0"/>
                </a:rPr>
                <a:t>опасности</a:t>
              </a:r>
              <a:endParaRPr lang="ru-RU" altLang="ru-RU" b="1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3" name="Группа 234"/>
          <p:cNvGrpSpPr>
            <a:grpSpLocks/>
          </p:cNvGrpSpPr>
          <p:nvPr/>
        </p:nvGrpSpPr>
        <p:grpSpPr bwMode="auto">
          <a:xfrm>
            <a:off x="397560" y="8381777"/>
            <a:ext cx="6042817" cy="990826"/>
            <a:chOff x="793779" y="8644605"/>
            <a:chExt cx="4921221" cy="950635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644605"/>
              <a:ext cx="4921221" cy="95063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5" name="Text Box 144"/>
            <p:cNvSpPr txBox="1">
              <a:spLocks noChangeArrowheads="1"/>
            </p:cNvSpPr>
            <p:nvPr/>
          </p:nvSpPr>
          <p:spPr bwMode="auto">
            <a:xfrm>
              <a:off x="1729480" y="8644821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8" name="Овал 147"/>
          <p:cNvSpPr>
            <a:spLocks noChangeAspect="1"/>
          </p:cNvSpPr>
          <p:nvPr/>
        </p:nvSpPr>
        <p:spPr>
          <a:xfrm>
            <a:off x="476553" y="878959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Прямоугольник 237"/>
          <p:cNvSpPr>
            <a:spLocks noChangeArrowheads="1"/>
          </p:cNvSpPr>
          <p:nvPr/>
        </p:nvSpPr>
        <p:spPr bwMode="auto">
          <a:xfrm>
            <a:off x="1168502" y="8836486"/>
            <a:ext cx="5232298" cy="52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посещения спелеологических объектов (пещер).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50" name="Овал 149"/>
          <p:cNvSpPr>
            <a:spLocks noChangeAspect="1"/>
          </p:cNvSpPr>
          <p:nvPr/>
        </p:nvSpPr>
        <p:spPr>
          <a:xfrm>
            <a:off x="2701315" y="4686446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71709" y="525303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701315" y="682720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6331137" y="3078777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9393728" y="5625026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8771089" y="653699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5" y="5380269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</p:spTree>
    <p:extLst>
      <p:ext uri="{BB962C8B-B14F-4D97-AF65-F5344CB8AC3E}">
        <p14:creationId xmlns:p14="http://schemas.microsoft.com/office/powerpoint/2010/main" val="1882756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113"/>
          <p:cNvSpPr>
            <a:spLocks noChangeArrowheads="1"/>
          </p:cNvSpPr>
          <p:nvPr/>
        </p:nvSpPr>
        <p:spPr bwMode="auto">
          <a:xfrm>
            <a:off x="0" y="-4761"/>
            <a:ext cx="12801600" cy="8429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/>
          <a:p>
            <a:pPr algn="ctr" defTabSz="1274652">
              <a:lnSpc>
                <a:spcPct val="80000"/>
              </a:lnSpc>
            </a:pPr>
            <a:r>
              <a:rPr lang="ru-RU" sz="2000" b="1" dirty="0" smtClean="0">
                <a:solidFill>
                  <a:srgbClr val="000000"/>
                </a:solidFill>
                <a:cs typeface="Times New Roman" pitchFamily="18" charset="0"/>
              </a:rPr>
              <a:t>РЕГИСТРАЦИЯ ТУРИСТСКИХ ГРУПП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1026" name="Picture 2" descr="F:\Булат\Безымянный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75" t="7724" r="28585" b="20732"/>
          <a:stretch/>
        </p:blipFill>
        <p:spPr bwMode="auto">
          <a:xfrm>
            <a:off x="152400" y="1606062"/>
            <a:ext cx="6858000" cy="4162292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xtLst/>
        </p:spPr>
      </p:pic>
      <p:sp>
        <p:nvSpPr>
          <p:cNvPr id="2" name="Прямоугольник 1"/>
          <p:cNvSpPr/>
          <p:nvPr/>
        </p:nvSpPr>
        <p:spPr>
          <a:xfrm>
            <a:off x="1905000" y="4107962"/>
            <a:ext cx="1600200" cy="68580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pic>
        <p:nvPicPr>
          <p:cNvPr id="1027" name="Picture 3" descr="F:\Булат\Безымянный2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80" t="7724" r="30665" b="41432"/>
          <a:stretch/>
        </p:blipFill>
        <p:spPr bwMode="auto">
          <a:xfrm>
            <a:off x="152400" y="5936761"/>
            <a:ext cx="6858000" cy="3017075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xtLst/>
        </p:spPr>
      </p:pic>
      <p:pic>
        <p:nvPicPr>
          <p:cNvPr id="1028" name="Picture 4" descr="F:\Булат\Безымянный3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09" r="48972" b="7411"/>
          <a:stretch/>
        </p:blipFill>
        <p:spPr bwMode="auto">
          <a:xfrm>
            <a:off x="7086600" y="1600200"/>
            <a:ext cx="5562600" cy="7353636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xtLst/>
        </p:spPr>
      </p:pic>
    </p:spTree>
    <p:extLst>
      <p:ext uri="{BB962C8B-B14F-4D97-AF65-F5344CB8AC3E}">
        <p14:creationId xmlns:p14="http://schemas.microsoft.com/office/powerpoint/2010/main" val="1273536980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113"/>
          <p:cNvSpPr>
            <a:spLocks noChangeArrowheads="1"/>
          </p:cNvSpPr>
          <p:nvPr/>
        </p:nvSpPr>
        <p:spPr bwMode="auto">
          <a:xfrm>
            <a:off x="0" y="-4761"/>
            <a:ext cx="12801600" cy="8429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/>
          <a:p>
            <a:pPr algn="ctr" defTabSz="1274652">
              <a:lnSpc>
                <a:spcPct val="80000"/>
              </a:lnSpc>
            </a:pPr>
            <a:r>
              <a:rPr lang="ru-RU" sz="2000" b="1" dirty="0">
                <a:solidFill>
                  <a:srgbClr val="000000"/>
                </a:solidFill>
                <a:cs typeface="Times New Roman" pitchFamily="18" charset="0"/>
              </a:rPr>
              <a:t>МОБИЛЬНОЕ ПРИЛОЖЕНИЕ «МЧС РОССИИ»</a:t>
            </a:r>
          </a:p>
        </p:txBody>
      </p:sp>
      <p:pic>
        <p:nvPicPr>
          <p:cNvPr id="26627" name="Рисунок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8764" y="1371599"/>
            <a:ext cx="7910512" cy="7778751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2662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96"/>
          <a:stretch>
            <a:fillRect/>
          </a:stretch>
        </p:blipFill>
        <p:spPr bwMode="auto">
          <a:xfrm>
            <a:off x="8534401" y="1371599"/>
            <a:ext cx="4022725" cy="7778751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Прямоугольник 144"/>
          <p:cNvSpPr/>
          <p:nvPr/>
        </p:nvSpPr>
        <p:spPr>
          <a:xfrm>
            <a:off x="3784600" y="4643438"/>
            <a:ext cx="94932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pic>
        <p:nvPicPr>
          <p:cNvPr id="184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1023938"/>
            <a:ext cx="12058650" cy="8162925"/>
          </a:xfrm>
          <a:prstGeom prst="rect">
            <a:avLst/>
          </a:prstGeom>
          <a:solidFill>
            <a:srgbClr val="FFFF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1" y="376576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83" y="4257519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7" y="2012367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30" y="476638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99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44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1" y="3407603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5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1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6" y="4839799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3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09" y="3999290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8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6270625" y="2752725"/>
            <a:ext cx="827088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2850" y="3721100"/>
            <a:ext cx="827088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38675" y="3043238"/>
            <a:ext cx="635000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163" y="5170488"/>
            <a:ext cx="671512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513" y="3933825"/>
            <a:ext cx="94932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8" y="494509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5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700" y="5265738"/>
            <a:ext cx="1139825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27600" y="4673600"/>
            <a:ext cx="1343025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288" y="5353050"/>
            <a:ext cx="1125537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1746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7" y="3324959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38" y="4106863"/>
            <a:ext cx="989012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812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44" y="5743846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7963" y="5945188"/>
            <a:ext cx="1389062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6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3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5" y="4870308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16" y="6791295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3" y="6580644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2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100" y="3933825"/>
            <a:ext cx="1141413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275" y="4297363"/>
            <a:ext cx="113982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788" y="7088188"/>
            <a:ext cx="671512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025" y="6164263"/>
            <a:ext cx="827088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0" y="6648453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888" y="6148388"/>
            <a:ext cx="825500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4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467225" y="6451600"/>
            <a:ext cx="1516063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55" y="6477881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82" y="6806220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89913" y="7212013"/>
            <a:ext cx="1306512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938" y="7308850"/>
            <a:ext cx="958850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3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092450" y="2867025"/>
            <a:ext cx="124777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4" y="5095448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278063" y="5468938"/>
            <a:ext cx="825500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82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7038" y="6037263"/>
            <a:ext cx="827087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64" y="4232712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4" y="3727440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487738" y="3654425"/>
            <a:ext cx="771525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513" y="6718300"/>
            <a:ext cx="1630362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1" y="1605592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75" tIns="45644" rIns="91275" bIns="4564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0488" y="2052638"/>
            <a:ext cx="874712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538" y="6880225"/>
            <a:ext cx="1150937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338" y="4752975"/>
            <a:ext cx="1423987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0" y="8096250"/>
            <a:ext cx="1033463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025" y="2547938"/>
            <a:ext cx="1008063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1879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975" y="4924425"/>
            <a:ext cx="1790700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063" y="3328988"/>
            <a:ext cx="1076325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413" y="3900488"/>
            <a:ext cx="1919287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4125" y="4329113"/>
            <a:ext cx="1470025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8675" y="5372100"/>
            <a:ext cx="1141413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239963" y="3213100"/>
            <a:ext cx="1247775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2865438" y="5441950"/>
            <a:ext cx="1266825" cy="276225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sp>
        <p:nvSpPr>
          <p:cNvPr id="18603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55" tIns="32570" rIns="65155" bIns="32570" anchor="ctr"/>
          <a:lstStyle>
            <a:lvl1pPr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8604" name="Группа 241"/>
          <p:cNvGrpSpPr>
            <a:grpSpLocks/>
          </p:cNvGrpSpPr>
          <p:nvPr/>
        </p:nvGrpSpPr>
        <p:grpSpPr bwMode="auto">
          <a:xfrm>
            <a:off x="457200" y="1182688"/>
            <a:ext cx="2065338" cy="1779587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8625" name="Text Box 144"/>
            <p:cNvSpPr txBox="1">
              <a:spLocks noChangeArrowheads="1"/>
            </p:cNvSpPr>
            <p:nvPr/>
          </p:nvSpPr>
          <p:spPr bwMode="auto">
            <a:xfrm>
              <a:off x="1381893" y="7640376"/>
              <a:ext cx="3684926" cy="55717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88" y="1677988"/>
            <a:ext cx="274637" cy="29051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4" rIns="91275" bIns="45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88"/>
            <a:ext cx="1122362" cy="168275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73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88" y="2033588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4" rIns="91275" bIns="45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3" y="2097088"/>
            <a:ext cx="1122362" cy="169862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73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88" y="2417763"/>
            <a:ext cx="274637" cy="290512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4" rIns="91275" bIns="45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3" y="2490788"/>
            <a:ext cx="1122362" cy="168275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73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86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75" tIns="45644" rIns="91275" bIns="4564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86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8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75" tIns="45644" rIns="91275" bIns="45644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24" name="Прямоугольник 123"/>
          <p:cNvSpPr/>
          <p:nvPr/>
        </p:nvSpPr>
        <p:spPr>
          <a:xfrm>
            <a:off x="10147300" y="5500688"/>
            <a:ext cx="1141413" cy="13811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738" y="6229350"/>
            <a:ext cx="113982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4550" y="6743700"/>
            <a:ext cx="1141413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729288" y="7210425"/>
            <a:ext cx="1139825" cy="138113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963" y="6351588"/>
            <a:ext cx="1139825" cy="139700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26" name="Прямоугольник 125"/>
          <p:cNvSpPr/>
          <p:nvPr/>
        </p:nvSpPr>
        <p:spPr>
          <a:xfrm>
            <a:off x="2322513" y="3933825"/>
            <a:ext cx="3814762" cy="1488282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4" rIns="91275" bIns="45644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-</a:t>
            </a:r>
            <a:r>
              <a:rPr lang="ru-RU" sz="4100" b="1" dirty="0" smtClean="0">
                <a:solidFill>
                  <a:srgbClr val="002060"/>
                </a:solidFill>
              </a:rPr>
              <a:t>15</a:t>
            </a:r>
            <a:r>
              <a:rPr lang="ru-RU" sz="4100" b="1" dirty="0" smtClean="0">
                <a:solidFill>
                  <a:srgbClr val="002060"/>
                </a:solidFill>
              </a:rPr>
              <a:t>…-20 </a:t>
            </a:r>
            <a:endParaRPr lang="ru-RU" sz="41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-</a:t>
            </a:r>
            <a:r>
              <a:rPr lang="ru-RU" sz="4100" b="1" dirty="0" smtClean="0">
                <a:solidFill>
                  <a:srgbClr val="FF0000"/>
                </a:solidFill>
              </a:rPr>
              <a:t>10…-13</a:t>
            </a:r>
            <a:endParaRPr lang="ru-RU" sz="4100" b="1" dirty="0">
              <a:solidFill>
                <a:srgbClr val="FF0000"/>
              </a:solidFill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4303713" y="5840413"/>
            <a:ext cx="3816350" cy="1635306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4" rIns="91275" bIns="45644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-16…-20,</a:t>
            </a:r>
          </a:p>
          <a:p>
            <a:pPr algn="ctr">
              <a:defRPr/>
            </a:pPr>
            <a:r>
              <a:rPr lang="ru-RU" sz="1800" b="1" dirty="0" smtClean="0">
                <a:solidFill>
                  <a:srgbClr val="002060"/>
                </a:solidFill>
              </a:rPr>
              <a:t>при прояснениях до -24 </a:t>
            </a:r>
            <a:endParaRPr lang="ru-RU" sz="18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-</a:t>
            </a:r>
            <a:r>
              <a:rPr lang="ru-RU" sz="4100" b="1" dirty="0" smtClean="0">
                <a:solidFill>
                  <a:srgbClr val="FF0000"/>
                </a:solidFill>
              </a:rPr>
              <a:t>11…-14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9" name="Прямая соединительная линия 8"/>
          <p:cNvCxnSpPr/>
          <p:nvPr/>
        </p:nvCxnSpPr>
        <p:spPr>
          <a:xfrm>
            <a:off x="2322513" y="4724400"/>
            <a:ext cx="381476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Прямая соединительная линия 184"/>
          <p:cNvCxnSpPr/>
          <p:nvPr/>
        </p:nvCxnSpPr>
        <p:spPr>
          <a:xfrm>
            <a:off x="4280266" y="6854042"/>
            <a:ext cx="3816350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06" name="Прямоугольник 105"/>
          <p:cNvSpPr/>
          <p:nvPr/>
        </p:nvSpPr>
        <p:spPr>
          <a:xfrm>
            <a:off x="7086600" y="3957981"/>
            <a:ext cx="3814762" cy="1563348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75" tIns="45644" rIns="91275" bIns="45644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-17…-20,</a:t>
            </a:r>
          </a:p>
          <a:p>
            <a:pPr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при прояснениях до -</a:t>
            </a:r>
            <a:r>
              <a:rPr lang="ru-RU" sz="1800" b="1" dirty="0" smtClean="0">
                <a:solidFill>
                  <a:srgbClr val="002060"/>
                </a:solidFill>
              </a:rPr>
              <a:t>25</a:t>
            </a:r>
            <a:endParaRPr lang="ru-RU" sz="41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-12…-15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07" name="Прямая соединительная линия 106"/>
          <p:cNvCxnSpPr/>
          <p:nvPr/>
        </p:nvCxnSpPr>
        <p:spPr>
          <a:xfrm>
            <a:off x="7081838" y="4876800"/>
            <a:ext cx="381476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3457216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877891"/>
            <a:ext cx="6400801" cy="43799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9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1" y="877892"/>
            <a:ext cx="6400799" cy="43799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0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588" y="5253038"/>
            <a:ext cx="6408004" cy="434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" name="Picture 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5253039"/>
            <a:ext cx="6400800" cy="43481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2" name="Прямая соединительная линия 41"/>
          <p:cNvCxnSpPr/>
          <p:nvPr/>
        </p:nvCxnSpPr>
        <p:spPr>
          <a:xfrm>
            <a:off x="6388101" y="882652"/>
            <a:ext cx="0" cy="872807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63" name="TextBox 440"/>
          <p:cNvSpPr txBox="1">
            <a:spLocks noChangeArrowheads="1"/>
          </p:cNvSpPr>
          <p:nvPr/>
        </p:nvSpPr>
        <p:spPr bwMode="auto">
          <a:xfrm>
            <a:off x="9372600" y="5328195"/>
            <a:ext cx="2624138" cy="2488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09" tIns="24150" rIns="48309" bIns="24150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15.00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21.01.2021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443691" y="3848632"/>
            <a:ext cx="1042527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936458" y="2550778"/>
            <a:ext cx="646562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066800" y="2389063"/>
            <a:ext cx="1040539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4550585" y="2527826"/>
            <a:ext cx="953218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9476" name="Text Box 2"/>
          <p:cNvSpPr txBox="1">
            <a:spLocks noChangeArrowheads="1"/>
          </p:cNvSpPr>
          <p:nvPr/>
        </p:nvSpPr>
        <p:spPr bwMode="auto">
          <a:xfrm>
            <a:off x="0" y="-11111"/>
            <a:ext cx="12801600" cy="88900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dirty="0"/>
              <a:t>МОДЕЛЬ РАЗВИТИЯ ОБСТАНОВКИ</a:t>
            </a:r>
          </a:p>
          <a:p>
            <a:r>
              <a:rPr lang="ru-RU" dirty="0"/>
              <a:t>(ИНФОРМАЦИОННЫЕ МАТЕРИАЛЫ ПО </a:t>
            </a:r>
            <a:r>
              <a:rPr lang="ru-RU" dirty="0" smtClean="0"/>
              <a:t>ТЕМПЕРАТУРЫ ВОЗДУХА</a:t>
            </a:r>
            <a:endParaRPr lang="ru-RU" dirty="0"/>
          </a:p>
          <a:p>
            <a:r>
              <a:rPr lang="ru-RU" dirty="0"/>
              <a:t>НА ТЕРРИТОРИИ  РЕСПУБЛИКИ ТАТАРСТАН)</a:t>
            </a:r>
          </a:p>
        </p:txBody>
      </p:sp>
      <p:sp>
        <p:nvSpPr>
          <p:cNvPr id="19477" name="TextBox 30"/>
          <p:cNvSpPr txBox="1">
            <a:spLocks noChangeArrowheads="1"/>
          </p:cNvSpPr>
          <p:nvPr/>
        </p:nvSpPr>
        <p:spPr bwMode="auto">
          <a:xfrm>
            <a:off x="2978943" y="5328195"/>
            <a:ext cx="2620962" cy="2488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09" tIns="24150" rIns="48309" bIns="24150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12.00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21.01.2021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cxnSp>
        <p:nvCxnSpPr>
          <p:cNvPr id="43" name="Прямая соединительная линия 42"/>
          <p:cNvCxnSpPr/>
          <p:nvPr/>
        </p:nvCxnSpPr>
        <p:spPr>
          <a:xfrm>
            <a:off x="0" y="5248276"/>
            <a:ext cx="12801600" cy="952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79" name="TextBox 73"/>
          <p:cNvSpPr txBox="1">
            <a:spLocks noChangeArrowheads="1"/>
          </p:cNvSpPr>
          <p:nvPr/>
        </p:nvSpPr>
        <p:spPr bwMode="auto">
          <a:xfrm>
            <a:off x="9372600" y="934119"/>
            <a:ext cx="2624138" cy="2488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09" tIns="24150" rIns="48309" bIns="24150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06.00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21.01.2021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19480" name="TextBox 30"/>
          <p:cNvSpPr txBox="1">
            <a:spLocks noChangeArrowheads="1"/>
          </p:cNvSpPr>
          <p:nvPr/>
        </p:nvSpPr>
        <p:spPr bwMode="auto">
          <a:xfrm>
            <a:off x="2971800" y="934119"/>
            <a:ext cx="2635249" cy="2488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09" tIns="24150" rIns="48309" bIns="24150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03.00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21.01.2021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pic>
        <p:nvPicPr>
          <p:cNvPr id="33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3816" y="2045596"/>
            <a:ext cx="291815" cy="3155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4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7418" y="2081457"/>
            <a:ext cx="291815" cy="3155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5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6442" y="6455672"/>
            <a:ext cx="291815" cy="3155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6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3816" y="6443949"/>
            <a:ext cx="291815" cy="3155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" name="TextBox 25"/>
          <p:cNvSpPr txBox="1"/>
          <p:nvPr/>
        </p:nvSpPr>
        <p:spPr>
          <a:xfrm>
            <a:off x="10857600" y="3814847"/>
            <a:ext cx="1042527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262361" y="2523915"/>
            <a:ext cx="646562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392703" y="2362200"/>
            <a:ext cx="1040539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0912513" y="2593841"/>
            <a:ext cx="953218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4472999" y="8186655"/>
            <a:ext cx="1042527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936458" y="6928902"/>
            <a:ext cx="646562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066800" y="6767187"/>
            <a:ext cx="1040539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544723" y="6925484"/>
            <a:ext cx="953218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0834927" y="8190601"/>
            <a:ext cx="1042527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337258" y="6895800"/>
            <a:ext cx="646562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467600" y="6734085"/>
            <a:ext cx="1040539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958632" y="6934834"/>
            <a:ext cx="953218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4185843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143000"/>
            <a:ext cx="12047538" cy="8153400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8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1" y="3998914"/>
            <a:ext cx="1639889" cy="179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9" name="Полилиния 158"/>
          <p:cNvSpPr/>
          <p:nvPr/>
        </p:nvSpPr>
        <p:spPr>
          <a:xfrm>
            <a:off x="1784351" y="3360740"/>
            <a:ext cx="1885950" cy="1563686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45" tIns="45677" rIns="91345" bIns="45677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85" name="Rectangle 58"/>
          <p:cNvSpPr>
            <a:spLocks noChangeArrowheads="1"/>
          </p:cNvSpPr>
          <p:nvPr/>
        </p:nvSpPr>
        <p:spPr bwMode="auto">
          <a:xfrm>
            <a:off x="460377" y="1225551"/>
            <a:ext cx="11884025" cy="43689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869" tIns="63935" rIns="127869" bIns="63935">
            <a:spAutoFit/>
          </a:bodyPr>
          <a:lstStyle/>
          <a:p>
            <a:pPr algn="ctr" defTabSz="1277827"/>
            <a:r>
              <a:rPr lang="ru-RU" altLang="ru-RU" sz="2000" b="1">
                <a:solidFill>
                  <a:srgbClr val="000000"/>
                </a:solidFill>
              </a:rPr>
              <a:t>Функционируют четыре ледовые переправы</a:t>
            </a:r>
          </a:p>
        </p:txBody>
      </p:sp>
      <p:sp>
        <p:nvSpPr>
          <p:cNvPr id="28" name="Прямоугольник 27"/>
          <p:cNvSpPr/>
          <p:nvPr/>
        </p:nvSpPr>
        <p:spPr>
          <a:xfrm>
            <a:off x="1555750" y="3770605"/>
            <a:ext cx="1336675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0487" name="Line 251"/>
          <p:cNvSpPr>
            <a:spLocks noChangeShapeType="1"/>
          </p:cNvSpPr>
          <p:nvPr/>
        </p:nvSpPr>
        <p:spPr bwMode="auto">
          <a:xfrm flipH="1">
            <a:off x="609601" y="5216526"/>
            <a:ext cx="7938" cy="20224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69" tIns="63935" rIns="127869" bIns="63935"/>
          <a:lstStyle/>
          <a:p>
            <a:endParaRPr lang="ru-RU"/>
          </a:p>
        </p:txBody>
      </p:sp>
      <p:sp>
        <p:nvSpPr>
          <p:cNvPr id="20488" name="Line 250"/>
          <p:cNvSpPr>
            <a:spLocks noChangeShapeType="1"/>
          </p:cNvSpPr>
          <p:nvPr/>
        </p:nvSpPr>
        <p:spPr bwMode="auto">
          <a:xfrm flipV="1">
            <a:off x="617539" y="4048125"/>
            <a:ext cx="2000250" cy="1168401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69" tIns="63935" rIns="127869" bIns="63935"/>
          <a:lstStyle/>
          <a:p>
            <a:endParaRPr lang="ru-RU"/>
          </a:p>
        </p:txBody>
      </p:sp>
      <p:sp>
        <p:nvSpPr>
          <p:cNvPr id="20489" name="AutoShape 84"/>
          <p:cNvSpPr>
            <a:spLocks noChangeArrowheads="1"/>
          </p:cNvSpPr>
          <p:nvPr/>
        </p:nvSpPr>
        <p:spPr bwMode="auto">
          <a:xfrm>
            <a:off x="762001" y="1905001"/>
            <a:ext cx="2859088" cy="1457325"/>
          </a:xfrm>
          <a:prstGeom prst="wedgeRectCallout">
            <a:avLst>
              <a:gd name="adj1" fmla="val 27560"/>
              <a:gd name="adj2" fmla="val 88954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500" tIns="73199" rIns="146500" bIns="73199"/>
          <a:lstStyle/>
          <a:p>
            <a:pPr algn="ctr" defTabSz="105718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 п.г.т. Н.Вязовые, грузоподъемность  3,5 т, режим работы круглосуточный.</a:t>
            </a:r>
            <a:endParaRPr lang="ru-RU" altLang="ru-RU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0490" name="Группа 1"/>
          <p:cNvGrpSpPr>
            <a:grpSpLocks/>
          </p:cNvGrpSpPr>
          <p:nvPr/>
        </p:nvGrpSpPr>
        <p:grpSpPr bwMode="auto">
          <a:xfrm>
            <a:off x="400050" y="8288338"/>
            <a:ext cx="4186238" cy="881063"/>
            <a:chOff x="429264" y="7753866"/>
            <a:chExt cx="4185551" cy="881449"/>
          </a:xfrm>
        </p:grpSpPr>
        <p:sp>
          <p:nvSpPr>
            <p:cNvPr id="61" name="Прямоугольник 60"/>
            <p:cNvSpPr/>
            <p:nvPr/>
          </p:nvSpPr>
          <p:spPr>
            <a:xfrm>
              <a:off x="599099" y="7753866"/>
              <a:ext cx="4015716" cy="881449"/>
            </a:xfrm>
            <a:prstGeom prst="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532" name="TextBox 132"/>
            <p:cNvSpPr txBox="1">
              <a:spLocks noChangeArrowheads="1"/>
            </p:cNvSpPr>
            <p:nvPr/>
          </p:nvSpPr>
          <p:spPr bwMode="auto">
            <a:xfrm>
              <a:off x="1347748" y="8180347"/>
              <a:ext cx="2291694" cy="215538"/>
            </a:xfrm>
            <a:prstGeom prst="rect">
              <a:avLst/>
            </a:prstGeom>
            <a:solidFill>
              <a:srgbClr val="FFFFFF">
                <a:alpha val="8509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 anchorCtr="1">
              <a:spAutoFit/>
            </a:bodyPr>
            <a:lstStyle>
              <a:lvl1pPr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400">
                  <a:solidFill>
                    <a:srgbClr val="000000"/>
                  </a:solidFill>
                  <a:cs typeface="Times New Roman" pitchFamily="18" charset="0"/>
                </a:rPr>
                <a:t>- Ледовая переправа</a:t>
              </a:r>
            </a:p>
          </p:txBody>
        </p:sp>
        <p:sp>
          <p:nvSpPr>
            <p:cNvPr id="20533" name="Rectangle 112"/>
            <p:cNvSpPr>
              <a:spLocks noChangeArrowheads="1"/>
            </p:cNvSpPr>
            <p:nvPr/>
          </p:nvSpPr>
          <p:spPr bwMode="auto">
            <a:xfrm>
              <a:off x="1122625" y="8085283"/>
              <a:ext cx="111296" cy="330354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altLang="ru-RU">
                <a:latin typeface="Arial" charset="0"/>
              </a:endParaRPr>
            </a:p>
          </p:txBody>
        </p:sp>
        <p:pic>
          <p:nvPicPr>
            <p:cNvPr id="20534" name="Picture 15" descr="773013438"/>
            <p:cNvPicPr>
              <a:picLocks noChangeAspect="1" noChangeArrowheads="1" noCrop="1"/>
            </p:cNvPicPr>
            <p:nvPr/>
          </p:nvPicPr>
          <p:blipFill>
            <a:blip r:embed="rId4">
              <a:lum contrast="10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59" y="8082853"/>
              <a:ext cx="344007" cy="330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35" name="Text Box 270"/>
            <p:cNvSpPr txBox="1">
              <a:spLocks noChangeArrowheads="1"/>
            </p:cNvSpPr>
            <p:nvPr/>
          </p:nvSpPr>
          <p:spPr bwMode="auto">
            <a:xfrm>
              <a:off x="429264" y="7826444"/>
              <a:ext cx="3687493" cy="2692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68375" tIns="34188" rIns="68375" bIns="34188">
              <a:spAutoFit/>
            </a:bodyPr>
            <a:lstStyle>
              <a:lvl1pPr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ОБОЗНАЧЕНИЯ:</a:t>
              </a:r>
            </a:p>
          </p:txBody>
        </p:sp>
      </p:grpSp>
      <p:sp>
        <p:nvSpPr>
          <p:cNvPr id="20491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/>
              <a:t>МОДЕЛЬ РАЗВИТИЯ ОБСТАНОВКИ</a:t>
            </a:r>
          </a:p>
          <a:p>
            <a:r>
              <a:rPr lang="ru-RU" altLang="ru-RU"/>
              <a:t>(ФУНКЦИОНИРОВАНИЕ ЛЕДОВЫХ ПЕРЕПРАВ) </a:t>
            </a:r>
            <a:endParaRPr lang="ru-RU"/>
          </a:p>
        </p:txBody>
      </p:sp>
      <p:grpSp>
        <p:nvGrpSpPr>
          <p:cNvPr id="20492" name="Группа 159"/>
          <p:cNvGrpSpPr>
            <a:grpSpLocks/>
          </p:cNvGrpSpPr>
          <p:nvPr/>
        </p:nvGrpSpPr>
        <p:grpSpPr bwMode="auto">
          <a:xfrm>
            <a:off x="10279064" y="7440613"/>
            <a:ext cx="2065337" cy="1779587"/>
            <a:chOff x="793779" y="7599741"/>
            <a:chExt cx="4921221" cy="1995499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20530" name="Text Box 144"/>
            <p:cNvSpPr txBox="1">
              <a:spLocks noChangeArrowheads="1"/>
            </p:cNvSpPr>
            <p:nvPr/>
          </p:nvSpPr>
          <p:spPr bwMode="auto">
            <a:xfrm>
              <a:off x="1381894" y="7640375"/>
              <a:ext cx="3684926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63" name="Прямоугольник 162"/>
          <p:cNvSpPr>
            <a:spLocks noChangeAspect="1"/>
          </p:cNvSpPr>
          <p:nvPr/>
        </p:nvSpPr>
        <p:spPr>
          <a:xfrm>
            <a:off x="10382250" y="7935914"/>
            <a:ext cx="274638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43" tIns="45630" rIns="91243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4" name="Прямоугольник 163"/>
          <p:cNvSpPr/>
          <p:nvPr/>
        </p:nvSpPr>
        <p:spPr>
          <a:xfrm>
            <a:off x="10756900" y="7986714"/>
            <a:ext cx="1122363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2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5" name="Прямоугольник 164"/>
          <p:cNvSpPr>
            <a:spLocks noChangeAspect="1"/>
          </p:cNvSpPr>
          <p:nvPr/>
        </p:nvSpPr>
        <p:spPr>
          <a:xfrm>
            <a:off x="10382250" y="8291514"/>
            <a:ext cx="274638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43" tIns="45630" rIns="91243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6" name="Прямоугольник 165"/>
          <p:cNvSpPr/>
          <p:nvPr/>
        </p:nvSpPr>
        <p:spPr>
          <a:xfrm>
            <a:off x="10747376" y="8355013"/>
            <a:ext cx="1122363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2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10382250" y="8675689"/>
            <a:ext cx="274638" cy="290511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43" tIns="45630" rIns="91243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Прямоугольник 167"/>
          <p:cNvSpPr/>
          <p:nvPr/>
        </p:nvSpPr>
        <p:spPr>
          <a:xfrm>
            <a:off x="10747376" y="8748714"/>
            <a:ext cx="1122363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2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0499" name="Rectangle 112"/>
          <p:cNvSpPr>
            <a:spLocks noChangeArrowheads="1"/>
          </p:cNvSpPr>
          <p:nvPr/>
        </p:nvSpPr>
        <p:spPr bwMode="auto">
          <a:xfrm>
            <a:off x="7740650" y="4648201"/>
            <a:ext cx="96838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69" tIns="63935" rIns="127869" bIns="63935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00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7438" y="4645024"/>
            <a:ext cx="303212" cy="30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Прямоугольник 31"/>
          <p:cNvSpPr/>
          <p:nvPr/>
        </p:nvSpPr>
        <p:spPr>
          <a:xfrm>
            <a:off x="6845301" y="4404019"/>
            <a:ext cx="908050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sp>
        <p:nvSpPr>
          <p:cNvPr id="33" name="Прямоугольник 32"/>
          <p:cNvSpPr/>
          <p:nvPr/>
        </p:nvSpPr>
        <p:spPr>
          <a:xfrm>
            <a:off x="6781801" y="5012030"/>
            <a:ext cx="1612899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20503" name="Line 250"/>
          <p:cNvSpPr>
            <a:spLocks noChangeShapeType="1"/>
          </p:cNvSpPr>
          <p:nvPr/>
        </p:nvSpPr>
        <p:spPr bwMode="auto">
          <a:xfrm flipH="1" flipV="1">
            <a:off x="7837489" y="4795839"/>
            <a:ext cx="1382711" cy="538162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69" tIns="63935" rIns="127869" bIns="63935"/>
          <a:lstStyle/>
          <a:p>
            <a:endParaRPr lang="ru-RU"/>
          </a:p>
        </p:txBody>
      </p:sp>
      <p:sp>
        <p:nvSpPr>
          <p:cNvPr id="20504" name="Line 251"/>
          <p:cNvSpPr>
            <a:spLocks noChangeShapeType="1"/>
          </p:cNvSpPr>
          <p:nvPr/>
        </p:nvSpPr>
        <p:spPr bwMode="auto">
          <a:xfrm>
            <a:off x="9220200" y="5373690"/>
            <a:ext cx="0" cy="2017712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69" tIns="63935" rIns="127869" bIns="63935"/>
          <a:lstStyle/>
          <a:p>
            <a:endParaRPr lang="ru-RU"/>
          </a:p>
        </p:txBody>
      </p:sp>
      <p:pic>
        <p:nvPicPr>
          <p:cNvPr id="2050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415" t="36111" r="8749" b="22002"/>
          <a:stretch>
            <a:fillRect/>
          </a:stretch>
        </p:blipFill>
        <p:spPr bwMode="auto">
          <a:xfrm>
            <a:off x="6710364" y="5334000"/>
            <a:ext cx="2463800" cy="2017714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06" name="Line 251"/>
          <p:cNvSpPr>
            <a:spLocks noChangeShapeType="1"/>
          </p:cNvSpPr>
          <p:nvPr/>
        </p:nvSpPr>
        <p:spPr bwMode="auto">
          <a:xfrm>
            <a:off x="6477001" y="5334000"/>
            <a:ext cx="0" cy="1998662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91" tIns="63946" rIns="127891" bIns="63946"/>
          <a:lstStyle/>
          <a:p>
            <a:endParaRPr lang="ru-RU"/>
          </a:p>
        </p:txBody>
      </p:sp>
      <p:sp>
        <p:nvSpPr>
          <p:cNvPr id="20507" name="Line 250"/>
          <p:cNvSpPr>
            <a:spLocks noChangeShapeType="1"/>
          </p:cNvSpPr>
          <p:nvPr/>
        </p:nvSpPr>
        <p:spPr bwMode="auto">
          <a:xfrm flipH="1" flipV="1">
            <a:off x="3568701" y="4295775"/>
            <a:ext cx="2908300" cy="104457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91" tIns="63946" rIns="127891" bIns="63946"/>
          <a:lstStyle/>
          <a:p>
            <a:endParaRPr lang="ru-RU"/>
          </a:p>
        </p:txBody>
      </p:sp>
      <p:sp>
        <p:nvSpPr>
          <p:cNvPr id="20508" name="AutoShape 84"/>
          <p:cNvSpPr>
            <a:spLocks noChangeArrowheads="1"/>
          </p:cNvSpPr>
          <p:nvPr/>
        </p:nvSpPr>
        <p:spPr bwMode="auto">
          <a:xfrm>
            <a:off x="3733800" y="1903415"/>
            <a:ext cx="2947988" cy="1454150"/>
          </a:xfrm>
          <a:prstGeom prst="wedgeRectCallout">
            <a:avLst>
              <a:gd name="adj1" fmla="val -49306"/>
              <a:gd name="adj2" fmla="val 92931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525" tIns="73211" rIns="146525" bIns="73211"/>
          <a:lstStyle/>
          <a:p>
            <a:pPr algn="ctr" defTabSz="105718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3157540" y="3647866"/>
            <a:ext cx="1338261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50" name="Полилиния 49"/>
          <p:cNvSpPr/>
          <p:nvPr/>
        </p:nvSpPr>
        <p:spPr>
          <a:xfrm>
            <a:off x="2505076" y="4065589"/>
            <a:ext cx="1063625" cy="14239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45" tIns="45677" rIns="91345" bIns="45677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" name="Прямоугольник 50"/>
          <p:cNvSpPr>
            <a:spLocks/>
          </p:cNvSpPr>
          <p:nvPr/>
        </p:nvSpPr>
        <p:spPr>
          <a:xfrm>
            <a:off x="2052639" y="4445293"/>
            <a:ext cx="1338261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3568700" y="4531018"/>
            <a:ext cx="1462089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20513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2451" y="4030663"/>
            <a:ext cx="341313" cy="311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4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7788" y="3960813"/>
            <a:ext cx="342901" cy="311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5" name="Rectangle 112"/>
          <p:cNvSpPr>
            <a:spLocks noChangeArrowheads="1"/>
          </p:cNvSpPr>
          <p:nvPr/>
        </p:nvSpPr>
        <p:spPr bwMode="auto">
          <a:xfrm>
            <a:off x="2952752" y="3983037"/>
            <a:ext cx="111125" cy="3127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69" tIns="63935" rIns="127869" bIns="63935" anchor="ctr"/>
          <a:lstStyle/>
          <a:p>
            <a:endParaRPr lang="ru-RU" altLang="ru-RU">
              <a:latin typeface="Arial" charset="0"/>
            </a:endParaRPr>
          </a:p>
        </p:txBody>
      </p:sp>
      <p:sp>
        <p:nvSpPr>
          <p:cNvPr id="20516" name="Rectangle 112"/>
          <p:cNvSpPr>
            <a:spLocks noChangeArrowheads="1"/>
          </p:cNvSpPr>
          <p:nvPr/>
        </p:nvSpPr>
        <p:spPr bwMode="auto">
          <a:xfrm>
            <a:off x="3432177" y="4030663"/>
            <a:ext cx="109537" cy="311151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91" tIns="63946" rIns="127891" bIns="63946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1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8588" y="5340352"/>
            <a:ext cx="2463800" cy="1974849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8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263" y="5340352"/>
            <a:ext cx="2454276" cy="1974849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" name="Полилиния 47"/>
          <p:cNvSpPr/>
          <p:nvPr/>
        </p:nvSpPr>
        <p:spPr>
          <a:xfrm>
            <a:off x="7740650" y="3624264"/>
            <a:ext cx="1306514" cy="10382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61" tIns="45684" rIns="91361" bIns="4568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7740650" y="3946025"/>
            <a:ext cx="1173164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  <p:sp>
        <p:nvSpPr>
          <p:cNvPr id="52" name="Прямоугольник 51"/>
          <p:cNvSpPr/>
          <p:nvPr/>
        </p:nvSpPr>
        <p:spPr>
          <a:xfrm>
            <a:off x="8547102" y="4410368"/>
            <a:ext cx="1858963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20522" name="AutoShape 84"/>
          <p:cNvSpPr>
            <a:spLocks noChangeArrowheads="1"/>
          </p:cNvSpPr>
          <p:nvPr/>
        </p:nvSpPr>
        <p:spPr bwMode="auto">
          <a:xfrm>
            <a:off x="6821489" y="1900239"/>
            <a:ext cx="2855912" cy="1457325"/>
          </a:xfrm>
          <a:prstGeom prst="wedgeRectCallout">
            <a:avLst>
              <a:gd name="adj1" fmla="val -32954"/>
              <a:gd name="adj2" fmla="val 117782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500" tIns="73199" rIns="146500" bIns="73199"/>
          <a:lstStyle/>
          <a:p>
            <a:pPr algn="ctr" defTabSz="105718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Мамадышском районе по двум полосам, протяженность - 1150 м, в направлении село Соколка -                село Новый Закамский, грузоподъемность  3,5 т, режим работы круглосуточный</a:t>
            </a:r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. </a:t>
            </a:r>
            <a:endParaRPr lang="ru-RU" altLang="ru-RU" sz="1400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0523" name="AutoShape 84"/>
          <p:cNvSpPr>
            <a:spLocks noChangeArrowheads="1"/>
          </p:cNvSpPr>
          <p:nvPr/>
        </p:nvSpPr>
        <p:spPr bwMode="auto">
          <a:xfrm>
            <a:off x="9753601" y="1889127"/>
            <a:ext cx="2576512" cy="1490662"/>
          </a:xfrm>
          <a:prstGeom prst="wedgeRectCallout">
            <a:avLst>
              <a:gd name="adj1" fmla="val -81218"/>
              <a:gd name="adj2" fmla="val 94269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35968" tIns="73211" rIns="35968" bIns="73211"/>
          <a:lstStyle/>
          <a:p>
            <a:pPr algn="ctr" defTabSz="1055596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 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20524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9601201" y="5373687"/>
            <a:ext cx="2508250" cy="1941513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25" name="Line 250"/>
          <p:cNvSpPr>
            <a:spLocks noChangeShapeType="1"/>
          </p:cNvSpPr>
          <p:nvPr/>
        </p:nvSpPr>
        <p:spPr bwMode="auto">
          <a:xfrm flipH="1" flipV="1">
            <a:off x="8394700" y="4573590"/>
            <a:ext cx="1125538" cy="738186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91" tIns="63946" rIns="127891" bIns="63946"/>
          <a:lstStyle/>
          <a:p>
            <a:endParaRPr lang="ru-RU"/>
          </a:p>
        </p:txBody>
      </p:sp>
      <p:sp>
        <p:nvSpPr>
          <p:cNvPr id="20526" name="Line 251"/>
          <p:cNvSpPr>
            <a:spLocks noChangeShapeType="1"/>
          </p:cNvSpPr>
          <p:nvPr/>
        </p:nvSpPr>
        <p:spPr bwMode="auto">
          <a:xfrm>
            <a:off x="9520238" y="5311777"/>
            <a:ext cx="0" cy="2003424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91" tIns="63946" rIns="127891" bIns="63946"/>
          <a:lstStyle/>
          <a:p>
            <a:endParaRPr lang="ru-RU"/>
          </a:p>
        </p:txBody>
      </p:sp>
      <p:sp>
        <p:nvSpPr>
          <p:cNvPr id="20527" name="Rectangle 112"/>
          <p:cNvSpPr>
            <a:spLocks noChangeArrowheads="1"/>
          </p:cNvSpPr>
          <p:nvPr/>
        </p:nvSpPr>
        <p:spPr bwMode="auto">
          <a:xfrm>
            <a:off x="8321675" y="4256089"/>
            <a:ext cx="98426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69" tIns="63935" rIns="127869" bIns="63935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28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0051" y="4252913"/>
            <a:ext cx="301624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8" name="Группа 5"/>
          <p:cNvGrpSpPr>
            <a:grpSpLocks/>
          </p:cNvGrpSpPr>
          <p:nvPr/>
        </p:nvGrpSpPr>
        <p:grpSpPr bwMode="auto">
          <a:xfrm>
            <a:off x="12115801" y="31750"/>
            <a:ext cx="608013" cy="59690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3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636" y="20023"/>
              <a:ext cx="143009" cy="2250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106A4EE0-145A-40AE-83A4-E5BB731DA78C}" type="slidenum">
                <a:rPr lang="ru-RU" sz="24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5</a:t>
              </a:fld>
              <a:endParaRPr lang="ru-RU" sz="24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9939" name="Группа 132"/>
          <p:cNvGrpSpPr>
            <a:grpSpLocks/>
          </p:cNvGrpSpPr>
          <p:nvPr/>
        </p:nvGrpSpPr>
        <p:grpSpPr bwMode="auto">
          <a:xfrm>
            <a:off x="12233276" y="-6623"/>
            <a:ext cx="568324" cy="533673"/>
            <a:chOff x="8738280" y="-5091"/>
            <a:chExt cx="405720" cy="381502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863">
                <a:defRPr/>
              </a:pPr>
              <a:endParaRPr lang="ru-RU" sz="45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8609" y="-5091"/>
              <a:ext cx="145062" cy="275022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FE0665FD-866C-4D77-95D9-649ABF19E1DF}" type="slidenum">
                <a:rPr lang="ru-RU" sz="2500"/>
                <a:pPr>
                  <a:defRPr/>
                </a:pPr>
                <a:t>5</a:t>
              </a:fld>
              <a:endParaRPr lang="ru-RU" sz="2500" dirty="0"/>
            </a:p>
          </p:txBody>
        </p:sp>
      </p:grpSp>
      <p:sp>
        <p:nvSpPr>
          <p:cNvPr id="39940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/>
              <a:t>МОДЕЛЬ РАЗВИТИЯ ОБСТАНОВКИ</a:t>
            </a:r>
          </a:p>
          <a:p>
            <a:r>
              <a:rPr lang="ru-RU" altLang="ru-RU"/>
              <a:t>(ПРОГНОСТИЧЕСКАЯ КАРТА ПРЕДУПРЕЖДЕНИЙ) </a:t>
            </a:r>
            <a:endParaRPr lang="ru-RU"/>
          </a:p>
        </p:txBody>
      </p:sp>
      <p:sp>
        <p:nvSpPr>
          <p:cNvPr id="3994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6" rIns="91408" bIns="45706"/>
          <a:lstStyle/>
          <a:p>
            <a:endParaRPr lang="ru-RU">
              <a:solidFill>
                <a:srgbClr val="0070C0"/>
              </a:solidFill>
            </a:endParaRPr>
          </a:p>
        </p:txBody>
      </p:sp>
      <p:grpSp>
        <p:nvGrpSpPr>
          <p:cNvPr id="39942" name="Группа 3"/>
          <p:cNvGrpSpPr>
            <a:grpSpLocks/>
          </p:cNvGrpSpPr>
          <p:nvPr/>
        </p:nvGrpSpPr>
        <p:grpSpPr bwMode="auto">
          <a:xfrm>
            <a:off x="381001" y="1133475"/>
            <a:ext cx="12058649" cy="8162926"/>
            <a:chOff x="381000" y="1133474"/>
            <a:chExt cx="12058649" cy="8162926"/>
          </a:xfrm>
        </p:grpSpPr>
        <p:pic>
          <p:nvPicPr>
            <p:cNvPr id="40008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" y="1133474"/>
              <a:ext cx="12058649" cy="8162926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70" name="Полилиния 169"/>
            <p:cNvSpPr/>
            <p:nvPr/>
          </p:nvSpPr>
          <p:spPr>
            <a:xfrm>
              <a:off x="4367878" y="5210684"/>
              <a:ext cx="1680328" cy="1576674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8372025" y="3832192"/>
              <a:ext cx="1577166" cy="1381636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845229" y="4323904"/>
              <a:ext cx="1748808" cy="169907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9404301" y="2078792"/>
              <a:ext cx="1761778" cy="185066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52182" y="4832770"/>
              <a:ext cx="1625961" cy="96631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685382" y="2412087"/>
              <a:ext cx="2192789" cy="1419422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8240489" y="3275786"/>
              <a:ext cx="1625934" cy="876235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5040726" y="3473989"/>
              <a:ext cx="1087856" cy="110075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281880" y="2054248"/>
              <a:ext cx="1354887" cy="174596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83706" y="3360749"/>
              <a:ext cx="1886699" cy="1562941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522063" y="5622956"/>
              <a:ext cx="1276180" cy="117719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682676" y="3793514"/>
              <a:ext cx="1611344" cy="154996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937211" y="4906186"/>
              <a:ext cx="1335849" cy="136306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925514" y="6204912"/>
              <a:ext cx="1288597" cy="121124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341665" y="2890620"/>
              <a:ext cx="1152578" cy="130145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725542" y="2220296"/>
              <a:ext cx="888449" cy="1070340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504982" y="4065675"/>
              <a:ext cx="1063101" cy="1424007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878631" y="3735167"/>
              <a:ext cx="1621892" cy="947761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9763123" y="2141344"/>
              <a:ext cx="88582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6018213" y="2851749"/>
              <a:ext cx="825500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5013325" y="3786787"/>
              <a:ext cx="827088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333625" y="3561783"/>
              <a:ext cx="1247775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8466137" y="5175477"/>
              <a:ext cx="671511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>
            <a:xfrm>
              <a:off x="5900738" y="6308532"/>
              <a:ext cx="958850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4384675" y="3938394"/>
              <a:ext cx="94932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576483" y="5011489"/>
              <a:ext cx="1652095" cy="1278216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912420" y="4906800"/>
              <a:ext cx="1172732" cy="1317672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647950" y="4152016"/>
              <a:ext cx="1896809" cy="125529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684838" y="5181826"/>
              <a:ext cx="1141412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629150" y="5400108"/>
              <a:ext cx="1141413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965700" y="4502376"/>
              <a:ext cx="1343026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9079564" y="4938462"/>
              <a:ext cx="1012148" cy="141501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528950" y="3623774"/>
              <a:ext cx="1518828" cy="111671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>
            <a:xfrm>
              <a:off x="7666037" y="3771706"/>
              <a:ext cx="958850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6154182" y="3391383"/>
              <a:ext cx="1644053" cy="1783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584949" y="3974906"/>
              <a:ext cx="989013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508457" y="5721113"/>
              <a:ext cx="2254590" cy="1506229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>
            <a:xfrm>
              <a:off x="8191499" y="6377588"/>
              <a:ext cx="1306514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670189" y="5810234"/>
              <a:ext cx="1676320" cy="151442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>
            <a:xfrm>
              <a:off x="9837736" y="6284719"/>
              <a:ext cx="1125537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548437" y="5905306"/>
              <a:ext cx="1389062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183348" y="5694070"/>
              <a:ext cx="1615730" cy="193760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525377" y="3701197"/>
              <a:ext cx="1569087" cy="1594779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956629" y="4936694"/>
              <a:ext cx="1618246" cy="1185454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10320062" y="6857719"/>
              <a:ext cx="999683" cy="92864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28808" y="6647068"/>
              <a:ext cx="1463515" cy="1157595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186576" y="2474707"/>
              <a:ext cx="1579713" cy="177198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952162" y="3924106"/>
              <a:ext cx="113982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810749" y="4326165"/>
              <a:ext cx="1141413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>
            <a:xfrm>
              <a:off x="10291762" y="5248083"/>
              <a:ext cx="113982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10482261" y="7153875"/>
              <a:ext cx="671511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621088" y="6230744"/>
              <a:ext cx="825500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350135" y="6714877"/>
              <a:ext cx="1705891" cy="1586349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95350" y="5986425"/>
              <a:ext cx="1355070" cy="1531730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369840" y="6231326"/>
              <a:ext cx="1154986" cy="15937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459288" y="6518082"/>
              <a:ext cx="151447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869700" y="6544306"/>
              <a:ext cx="1480012" cy="110445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8007029" y="6872645"/>
              <a:ext cx="1736754" cy="139869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9340683" y="6920462"/>
              <a:ext cx="1175051" cy="1487336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523413" y="7337652"/>
              <a:ext cx="958850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10147727" y="7542143"/>
              <a:ext cx="1023879" cy="16868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3082924" y="2837089"/>
              <a:ext cx="1247775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769549" y="5161871"/>
              <a:ext cx="1421844" cy="1009511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268537" y="5496152"/>
              <a:ext cx="825500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325533" y="5792870"/>
              <a:ext cx="1407849" cy="1438772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87514" y="6104166"/>
              <a:ext cx="827086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433010" y="4299134"/>
              <a:ext cx="1629434" cy="146943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>
            <a:xfrm>
              <a:off x="3516312" y="4661127"/>
              <a:ext cx="827086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184269" y="3793825"/>
              <a:ext cx="710111" cy="60780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478213" y="3657827"/>
              <a:ext cx="771525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457201" y="6705827"/>
              <a:ext cx="1631951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953656" y="1671979"/>
              <a:ext cx="1174930" cy="1255250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5403850" y="2000850"/>
              <a:ext cx="87312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7302499" y="6808595"/>
              <a:ext cx="1150939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516812" y="4780190"/>
              <a:ext cx="1423988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559175" y="2512819"/>
              <a:ext cx="1441450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1104899" y="4838506"/>
              <a:ext cx="1790699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316537" y="3356202"/>
              <a:ext cx="1509712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514600" y="4356326"/>
              <a:ext cx="1470025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>
            <a:xfrm>
              <a:off x="5449887" y="7408669"/>
              <a:ext cx="960436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8180387" y="7162799"/>
              <a:ext cx="1306512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833938" y="2968431"/>
              <a:ext cx="634999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865439" y="5441563"/>
              <a:ext cx="1266825" cy="2769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grpSp>
          <p:nvGrpSpPr>
            <p:cNvPr id="40180" name="Группа 149"/>
            <p:cNvGrpSpPr>
              <a:grpSpLocks/>
            </p:cNvGrpSpPr>
            <p:nvPr/>
          </p:nvGrpSpPr>
          <p:grpSpPr bwMode="auto">
            <a:xfrm>
              <a:off x="457200" y="1182687"/>
              <a:ext cx="2065338" cy="1779587"/>
              <a:chOff x="793202" y="7599418"/>
              <a:chExt cx="4921812" cy="1996281"/>
            </a:xfrm>
          </p:grpSpPr>
          <p:sp>
            <p:nvSpPr>
              <p:cNvPr id="233" name="Прямоугольник 232"/>
              <p:cNvSpPr/>
              <p:nvPr/>
            </p:nvSpPr>
            <p:spPr>
              <a:xfrm>
                <a:off x="793202" y="7599418"/>
                <a:ext cx="4921812" cy="1996281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0214" name="Text Box 144"/>
              <p:cNvSpPr txBox="1">
                <a:spLocks noChangeArrowheads="1"/>
              </p:cNvSpPr>
              <p:nvPr/>
            </p:nvSpPr>
            <p:spPr bwMode="auto">
              <a:xfrm>
                <a:off x="1381895" y="7640376"/>
                <a:ext cx="3684926" cy="557179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</a:t>
                </a:r>
              </a:p>
            </p:txBody>
          </p:sp>
        </p:grpSp>
        <p:sp>
          <p:nvSpPr>
            <p:cNvPr id="236" name="Прямоугольник 235"/>
            <p:cNvSpPr>
              <a:spLocks noChangeAspect="1"/>
            </p:cNvSpPr>
            <p:nvPr/>
          </p:nvSpPr>
          <p:spPr>
            <a:xfrm>
              <a:off x="560388" y="1677987"/>
              <a:ext cx="274637" cy="290512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935037" y="1728788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  <p:sp>
          <p:nvSpPr>
            <p:cNvPr id="238" name="Прямоугольник 237"/>
            <p:cNvSpPr>
              <a:spLocks noChangeAspect="1"/>
            </p:cNvSpPr>
            <p:nvPr/>
          </p:nvSpPr>
          <p:spPr>
            <a:xfrm>
              <a:off x="560388" y="2033587"/>
              <a:ext cx="274637" cy="288925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925513" y="2097087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241" name="Прямоугольник 240"/>
            <p:cNvSpPr>
              <a:spLocks noChangeAspect="1"/>
            </p:cNvSpPr>
            <p:nvPr/>
          </p:nvSpPr>
          <p:spPr>
            <a:xfrm>
              <a:off x="560388" y="2417762"/>
              <a:ext cx="274637" cy="290512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3383436" y="3950604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925513" y="2490787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grpSp>
          <p:nvGrpSpPr>
            <p:cNvPr id="40190" name="Группа 263"/>
            <p:cNvGrpSpPr>
              <a:grpSpLocks/>
            </p:cNvGrpSpPr>
            <p:nvPr/>
          </p:nvGrpSpPr>
          <p:grpSpPr bwMode="auto">
            <a:xfrm>
              <a:off x="388938" y="7526338"/>
              <a:ext cx="4441825" cy="1730375"/>
              <a:chOff x="793594" y="7599141"/>
              <a:chExt cx="4921794" cy="1996684"/>
            </a:xfrm>
          </p:grpSpPr>
          <p:sp>
            <p:nvSpPr>
              <p:cNvPr id="265" name="Прямоугольник 264"/>
              <p:cNvSpPr/>
              <p:nvPr/>
            </p:nvSpPr>
            <p:spPr>
              <a:xfrm>
                <a:off x="793594" y="7599141"/>
                <a:ext cx="4921794" cy="1996684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0212" name="Text Box 144"/>
              <p:cNvSpPr txBox="1">
                <a:spLocks noChangeArrowheads="1"/>
              </p:cNvSpPr>
              <p:nvPr/>
            </p:nvSpPr>
            <p:spPr bwMode="auto">
              <a:xfrm>
                <a:off x="1612186" y="7698635"/>
                <a:ext cx="2972870" cy="34229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40191" name="Прямоугольник 273"/>
            <p:cNvSpPr>
              <a:spLocks noChangeArrowheads="1"/>
            </p:cNvSpPr>
            <p:nvPr/>
          </p:nvSpPr>
          <p:spPr bwMode="auto">
            <a:xfrm>
              <a:off x="969329" y="7947993"/>
              <a:ext cx="3855479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sz="1400" dirty="0">
                  <a:solidFill>
                    <a:srgbClr val="000000"/>
                  </a:solidFill>
                  <a:cs typeface="Times New Roman" pitchFamily="18" charset="0"/>
                </a:rPr>
                <a:t>Показатели вероятности ДТП  в январе месяце</a:t>
              </a:r>
            </a:p>
            <a:p>
              <a:r>
                <a:rPr lang="ru-RU" sz="1400" dirty="0">
                  <a:solidFill>
                    <a:srgbClr val="000000"/>
                  </a:solidFill>
                  <a:cs typeface="Times New Roman" pitchFamily="18" charset="0"/>
                </a:rPr>
                <a:t>(согласно статистических данных 2016-2020 гг. </a:t>
              </a:r>
            </a:p>
            <a:p>
              <a:r>
                <a:rPr lang="ru-RU" sz="1400" dirty="0">
                  <a:solidFill>
                    <a:srgbClr val="000000"/>
                  </a:solidFill>
                  <a:cs typeface="Times New Roman" pitchFamily="18" charset="0"/>
                </a:rPr>
                <a:t>ИСС Госавтоинспекция)</a:t>
              </a:r>
            </a:p>
          </p:txBody>
        </p:sp>
        <p:pic>
          <p:nvPicPr>
            <p:cNvPr id="4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" y="8040070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/>
          </p:spPr>
        </p:pic>
        <p:sp>
          <p:nvSpPr>
            <p:cNvPr id="277" name="Овал 276"/>
            <p:cNvSpPr>
              <a:spLocks noChangeAspect="1"/>
            </p:cNvSpPr>
            <p:nvPr/>
          </p:nvSpPr>
          <p:spPr>
            <a:xfrm>
              <a:off x="533400" y="8863447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196" name="Прямоугольник 2"/>
            <p:cNvSpPr>
              <a:spLocks noChangeArrowheads="1"/>
            </p:cNvSpPr>
            <p:nvPr/>
          </p:nvSpPr>
          <p:spPr bwMode="auto">
            <a:xfrm>
              <a:off x="946148" y="8861149"/>
              <a:ext cx="34327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altLang="ru-RU" sz="1400">
                  <a:solidFill>
                    <a:srgbClr val="000000"/>
                  </a:solidFill>
                  <a:cs typeface="Times New Roman" pitchFamily="18" charset="0"/>
                </a:rPr>
                <a:t>Зона особого внимания (опасные участки)</a:t>
              </a:r>
              <a:endParaRPr lang="ru-RU">
                <a:solidFill>
                  <a:srgbClr val="0070C0"/>
                </a:solidFill>
              </a:endParaRPr>
            </a:p>
          </p:txBody>
        </p:sp>
        <p:pic>
          <p:nvPicPr>
            <p:cNvPr id="24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6875" y="5743854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/>
          </p:spPr>
        </p:pic>
        <p:sp>
          <p:nvSpPr>
            <p:cNvPr id="250" name="Овал 249"/>
            <p:cNvSpPr>
              <a:spLocks noChangeAspect="1"/>
            </p:cNvSpPr>
            <p:nvPr/>
          </p:nvSpPr>
          <p:spPr>
            <a:xfrm>
              <a:off x="5751020" y="3649381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2" name="Овал 271"/>
            <p:cNvSpPr>
              <a:spLocks noChangeAspect="1"/>
            </p:cNvSpPr>
            <p:nvPr/>
          </p:nvSpPr>
          <p:spPr>
            <a:xfrm>
              <a:off x="8565797" y="7514882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2" name="Прямоугольник 281"/>
            <p:cNvSpPr/>
            <p:nvPr/>
          </p:nvSpPr>
          <p:spPr>
            <a:xfrm>
              <a:off x="10283824" y="8161938"/>
              <a:ext cx="1033463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>
            <a:xfrm>
              <a:off x="8523286" y="4000726"/>
              <a:ext cx="1917700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>
            <a:xfrm>
              <a:off x="8099424" y="3258571"/>
              <a:ext cx="1141413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pic>
          <p:nvPicPr>
            <p:cNvPr id="28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75406" y="7467367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/>
          </p:spPr>
        </p:pic>
        <p:pic>
          <p:nvPicPr>
            <p:cNvPr id="288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70822" y="3613791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/>
          </p:spPr>
        </p:pic>
        <p:pic>
          <p:nvPicPr>
            <p:cNvPr id="24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8465" y="3929845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/>
          </p:spPr>
        </p:pic>
        <p:sp>
          <p:nvSpPr>
            <p:cNvPr id="459" name="Прямоугольник 458"/>
            <p:cNvSpPr/>
            <p:nvPr/>
          </p:nvSpPr>
          <p:spPr>
            <a:xfrm>
              <a:off x="9021762" y="5309994"/>
              <a:ext cx="1125537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</p:grpSp>
      <p:pic>
        <p:nvPicPr>
          <p:cNvPr id="3994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4275" y="4454525"/>
            <a:ext cx="461964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8" name="Овал 147"/>
          <p:cNvSpPr>
            <a:spLocks noChangeAspect="1"/>
          </p:cNvSpPr>
          <p:nvPr/>
        </p:nvSpPr>
        <p:spPr>
          <a:xfrm>
            <a:off x="10206276" y="458698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3" name="Овал 222"/>
          <p:cNvSpPr>
            <a:spLocks noChangeAspect="1"/>
          </p:cNvSpPr>
          <p:nvPr/>
        </p:nvSpPr>
        <p:spPr>
          <a:xfrm>
            <a:off x="1831936" y="6389363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50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1" y="6473826"/>
            <a:ext cx="463550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44" name="Прямоугольник 243"/>
          <p:cNvSpPr/>
          <p:nvPr/>
        </p:nvSpPr>
        <p:spPr>
          <a:xfrm>
            <a:off x="2493964" y="6537927"/>
            <a:ext cx="82708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2838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>
            <a:off x="9648164" y="7663417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5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40925" y="7629526"/>
            <a:ext cx="461964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49" name="Овал 248"/>
          <p:cNvSpPr>
            <a:spLocks noChangeAspect="1"/>
          </p:cNvSpPr>
          <p:nvPr/>
        </p:nvSpPr>
        <p:spPr>
          <a:xfrm>
            <a:off x="9283248" y="4252799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59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039" y="4610101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77" name="Овал 176"/>
          <p:cNvSpPr>
            <a:spLocks noChangeAspect="1"/>
          </p:cNvSpPr>
          <p:nvPr/>
        </p:nvSpPr>
        <p:spPr>
          <a:xfrm>
            <a:off x="4148654" y="508779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6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2201" y="5033963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55" name="Овал 254"/>
          <p:cNvSpPr>
            <a:spLocks noChangeAspect="1"/>
          </p:cNvSpPr>
          <p:nvPr/>
        </p:nvSpPr>
        <p:spPr>
          <a:xfrm>
            <a:off x="5574000" y="481854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67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2689" y="4740275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52" name="Овал 251"/>
          <p:cNvSpPr>
            <a:spLocks noChangeAspect="1"/>
          </p:cNvSpPr>
          <p:nvPr/>
        </p:nvSpPr>
        <p:spPr>
          <a:xfrm>
            <a:off x="8299342" y="5507678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7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51" y="5473700"/>
            <a:ext cx="461964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58" name="Овал 257"/>
          <p:cNvSpPr>
            <a:spLocks noChangeAspect="1"/>
          </p:cNvSpPr>
          <p:nvPr/>
        </p:nvSpPr>
        <p:spPr>
          <a:xfrm>
            <a:off x="7387173" y="5103476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7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8739" y="5070475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61" name="Овал 260"/>
          <p:cNvSpPr>
            <a:spLocks noChangeAspect="1"/>
          </p:cNvSpPr>
          <p:nvPr/>
        </p:nvSpPr>
        <p:spPr>
          <a:xfrm>
            <a:off x="8875411" y="3526488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79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7814" y="3492500"/>
            <a:ext cx="461962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68" name="Овал 267"/>
          <p:cNvSpPr>
            <a:spLocks noChangeAspect="1"/>
          </p:cNvSpPr>
          <p:nvPr/>
        </p:nvSpPr>
        <p:spPr>
          <a:xfrm>
            <a:off x="5897729" y="544793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8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9664" y="5414963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0" name="Овал 269"/>
          <p:cNvSpPr>
            <a:spLocks noChangeAspect="1"/>
          </p:cNvSpPr>
          <p:nvPr/>
        </p:nvSpPr>
        <p:spPr>
          <a:xfrm>
            <a:off x="4701380" y="5694071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87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2689" y="5661025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3" name="Овал 272"/>
          <p:cNvSpPr>
            <a:spLocks noChangeAspect="1"/>
          </p:cNvSpPr>
          <p:nvPr/>
        </p:nvSpPr>
        <p:spPr>
          <a:xfrm>
            <a:off x="769372" y="7132048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9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039" y="7010401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6" name="Овал 275"/>
          <p:cNvSpPr>
            <a:spLocks noChangeAspect="1"/>
          </p:cNvSpPr>
          <p:nvPr/>
        </p:nvSpPr>
        <p:spPr>
          <a:xfrm>
            <a:off x="2427616" y="3841523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9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9389" y="3808412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9" name="Овал 278"/>
          <p:cNvSpPr>
            <a:spLocks noChangeAspect="1"/>
          </p:cNvSpPr>
          <p:nvPr/>
        </p:nvSpPr>
        <p:spPr>
          <a:xfrm>
            <a:off x="3761154" y="3167743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99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2889" y="3133725"/>
            <a:ext cx="463550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81" name="Овал 280"/>
          <p:cNvSpPr>
            <a:spLocks noChangeAspect="1"/>
          </p:cNvSpPr>
          <p:nvPr/>
        </p:nvSpPr>
        <p:spPr>
          <a:xfrm>
            <a:off x="3166554" y="458477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000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4300" y="4643438"/>
            <a:ext cx="461964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62" name="Прямоугольник 111"/>
          <p:cNvSpPr>
            <a:spLocks noChangeArrowheads="1"/>
          </p:cNvSpPr>
          <p:nvPr/>
        </p:nvSpPr>
        <p:spPr bwMode="auto">
          <a:xfrm>
            <a:off x="7778703" y="1600200"/>
            <a:ext cx="4602452" cy="33852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3" tIns="45706" rIns="91413" bIns="45706">
            <a:spAutoFit/>
          </a:bodyPr>
          <a:lstStyle/>
          <a:p>
            <a:r>
              <a:rPr lang="ru-RU" sz="1600" dirty="0" smtClean="0">
                <a:solidFill>
                  <a:srgbClr val="000000"/>
                </a:solidFill>
              </a:rPr>
              <a:t>На </a:t>
            </a:r>
            <a:r>
              <a:rPr lang="ru-RU" sz="1600" dirty="0">
                <a:solidFill>
                  <a:srgbClr val="000000"/>
                </a:solidFill>
              </a:rPr>
              <a:t>дорогах </a:t>
            </a:r>
            <a:r>
              <a:rPr lang="ru-RU" sz="1600" dirty="0" smtClean="0">
                <a:solidFill>
                  <a:srgbClr val="000000"/>
                </a:solidFill>
              </a:rPr>
              <a:t>гололедица</a:t>
            </a:r>
            <a:endParaRPr lang="ru-RU" sz="1600" b="1" dirty="0">
              <a:solidFill>
                <a:srgbClr val="000000"/>
              </a:solidFill>
            </a:endParaRPr>
          </a:p>
        </p:txBody>
      </p:sp>
      <p:pic>
        <p:nvPicPr>
          <p:cNvPr id="234" name="Picture 2" descr="C:\Users\cuks-nach-mon\Desktop\216.gif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5623" y="1600200"/>
            <a:ext cx="403225" cy="3536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72110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35" tIns="45579" rIns="91135" bIns="45579"/>
          <a:lstStyle/>
          <a:p>
            <a:pPr defTabSz="911146"/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2150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15" y="1131887"/>
            <a:ext cx="12060237" cy="816451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50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428625" y="1323975"/>
            <a:ext cx="12011026" cy="797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6" name="Полилиния 485"/>
          <p:cNvSpPr/>
          <p:nvPr/>
        </p:nvSpPr>
        <p:spPr>
          <a:xfrm>
            <a:off x="4367213" y="5209540"/>
            <a:ext cx="1680210" cy="1576493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7" name="Полилиния 486"/>
          <p:cNvSpPr/>
          <p:nvPr/>
        </p:nvSpPr>
        <p:spPr>
          <a:xfrm>
            <a:off x="8372184" y="3831626"/>
            <a:ext cx="1577975" cy="1380913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8" name="Полилиния 487"/>
          <p:cNvSpPr/>
          <p:nvPr/>
        </p:nvSpPr>
        <p:spPr>
          <a:xfrm>
            <a:off x="6845302" y="4323539"/>
            <a:ext cx="1749108" cy="1700953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9" name="Полилиния 488"/>
          <p:cNvSpPr/>
          <p:nvPr/>
        </p:nvSpPr>
        <p:spPr>
          <a:xfrm>
            <a:off x="9403400" y="2080260"/>
            <a:ext cx="1762442" cy="1849120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0" name="Полилиния 489"/>
          <p:cNvSpPr/>
          <p:nvPr/>
        </p:nvSpPr>
        <p:spPr>
          <a:xfrm>
            <a:off x="1151255" y="4833232"/>
            <a:ext cx="1626870" cy="966047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1" name="Полилиния 490"/>
          <p:cNvSpPr/>
          <p:nvPr/>
        </p:nvSpPr>
        <p:spPr>
          <a:xfrm>
            <a:off x="5685157" y="2412154"/>
            <a:ext cx="2193608" cy="1419438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2" name="Полилиния 491"/>
          <p:cNvSpPr/>
          <p:nvPr/>
        </p:nvSpPr>
        <p:spPr>
          <a:xfrm>
            <a:off x="8241032" y="3274484"/>
            <a:ext cx="1624648" cy="877147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3" name="Полилиния 492"/>
          <p:cNvSpPr/>
          <p:nvPr/>
        </p:nvSpPr>
        <p:spPr>
          <a:xfrm>
            <a:off x="5040656" y="3473027"/>
            <a:ext cx="1089025" cy="1102360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4" name="Полилиния 493"/>
          <p:cNvSpPr/>
          <p:nvPr/>
        </p:nvSpPr>
        <p:spPr>
          <a:xfrm>
            <a:off x="4282760" y="2053592"/>
            <a:ext cx="1353502" cy="174540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5" name="Полилиния 494"/>
          <p:cNvSpPr/>
          <p:nvPr/>
        </p:nvSpPr>
        <p:spPr>
          <a:xfrm>
            <a:off x="1784668" y="3360420"/>
            <a:ext cx="1884680" cy="15646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6" name="Полилиния 495"/>
          <p:cNvSpPr/>
          <p:nvPr/>
        </p:nvSpPr>
        <p:spPr>
          <a:xfrm>
            <a:off x="6523064" y="5624407"/>
            <a:ext cx="1275715" cy="1176444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7" name="Полилиния 496"/>
          <p:cNvSpPr/>
          <p:nvPr/>
        </p:nvSpPr>
        <p:spPr>
          <a:xfrm>
            <a:off x="10683560" y="3793071"/>
            <a:ext cx="1611312" cy="1549824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8" name="Полилиния 497"/>
          <p:cNvSpPr/>
          <p:nvPr/>
        </p:nvSpPr>
        <p:spPr>
          <a:xfrm>
            <a:off x="7936550" y="4907280"/>
            <a:ext cx="1335722" cy="1363133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9" name="Полилиния 498"/>
          <p:cNvSpPr/>
          <p:nvPr/>
        </p:nvSpPr>
        <p:spPr>
          <a:xfrm>
            <a:off x="5925185" y="6205220"/>
            <a:ext cx="1289050" cy="1212004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0" name="Полилиния 499"/>
          <p:cNvSpPr/>
          <p:nvPr/>
        </p:nvSpPr>
        <p:spPr>
          <a:xfrm>
            <a:off x="5340668" y="2889251"/>
            <a:ext cx="1153477" cy="130386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1" name="Полилиния 500"/>
          <p:cNvSpPr/>
          <p:nvPr/>
        </p:nvSpPr>
        <p:spPr>
          <a:xfrm>
            <a:off x="3724910" y="2219542"/>
            <a:ext cx="889000" cy="1069762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2" name="Полилиния 501"/>
          <p:cNvSpPr/>
          <p:nvPr/>
        </p:nvSpPr>
        <p:spPr>
          <a:xfrm>
            <a:off x="2504784" y="4065693"/>
            <a:ext cx="1062355" cy="1425364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3" name="Полилиния 502"/>
          <p:cNvSpPr/>
          <p:nvPr/>
        </p:nvSpPr>
        <p:spPr>
          <a:xfrm>
            <a:off x="3887155" y="3727873"/>
            <a:ext cx="1620202" cy="94826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4" name="Прямоугольник 503"/>
          <p:cNvSpPr/>
          <p:nvPr/>
        </p:nvSpPr>
        <p:spPr>
          <a:xfrm>
            <a:off x="9440864" y="2062151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505" name="Прямоугольник 504"/>
          <p:cNvSpPr/>
          <p:nvPr/>
        </p:nvSpPr>
        <p:spPr>
          <a:xfrm>
            <a:off x="6018214" y="2820975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506" name="Прямоугольник 505"/>
          <p:cNvSpPr/>
          <p:nvPr/>
        </p:nvSpPr>
        <p:spPr>
          <a:xfrm>
            <a:off x="8262940" y="345597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507" name="Прямоугольник 506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508" name="Прямоугольник 507"/>
          <p:cNvSpPr/>
          <p:nvPr/>
        </p:nvSpPr>
        <p:spPr>
          <a:xfrm>
            <a:off x="2012951" y="3534004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509" name="Прямоугольник 508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510" name="Прямоугольник 509"/>
          <p:cNvSpPr/>
          <p:nvPr/>
        </p:nvSpPr>
        <p:spPr>
          <a:xfrm>
            <a:off x="5973764" y="6567476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511" name="Прямоугольник 510"/>
          <p:cNvSpPr/>
          <p:nvPr/>
        </p:nvSpPr>
        <p:spPr>
          <a:xfrm>
            <a:off x="4294190" y="3933813"/>
            <a:ext cx="9493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512" name="Полилиния 511"/>
          <p:cNvSpPr/>
          <p:nvPr/>
        </p:nvSpPr>
        <p:spPr>
          <a:xfrm>
            <a:off x="5576253" y="5010998"/>
            <a:ext cx="1651317" cy="1280160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3" name="Полилиния 512"/>
          <p:cNvSpPr/>
          <p:nvPr/>
        </p:nvSpPr>
        <p:spPr>
          <a:xfrm>
            <a:off x="2911475" y="4907280"/>
            <a:ext cx="1173480" cy="1315720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4" name="Полилиния 513"/>
          <p:cNvSpPr/>
          <p:nvPr/>
        </p:nvSpPr>
        <p:spPr>
          <a:xfrm>
            <a:off x="4647274" y="4151631"/>
            <a:ext cx="1898015" cy="1256453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5" name="Прямоугольник 514"/>
          <p:cNvSpPr/>
          <p:nvPr/>
        </p:nvSpPr>
        <p:spPr>
          <a:xfrm>
            <a:off x="5684840" y="5204053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516" name="Прямоугольник 515"/>
          <p:cNvSpPr/>
          <p:nvPr/>
        </p:nvSpPr>
        <p:spPr>
          <a:xfrm>
            <a:off x="4629151" y="540701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517" name="Прямоугольник 516"/>
          <p:cNvSpPr/>
          <p:nvPr/>
        </p:nvSpPr>
        <p:spPr>
          <a:xfrm>
            <a:off x="4965699" y="4511662"/>
            <a:ext cx="16510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518" name="Полилиния 517"/>
          <p:cNvSpPr/>
          <p:nvPr/>
        </p:nvSpPr>
        <p:spPr>
          <a:xfrm>
            <a:off x="9078913" y="4939912"/>
            <a:ext cx="1013460" cy="1413509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9" name="Прямоугольник 518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9128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520" name="Полилиния 519"/>
          <p:cNvSpPr/>
          <p:nvPr/>
        </p:nvSpPr>
        <p:spPr>
          <a:xfrm>
            <a:off x="7529832" y="3624158"/>
            <a:ext cx="1517968" cy="1117176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1" name="Прямоугольник 520"/>
          <p:cNvSpPr/>
          <p:nvPr/>
        </p:nvSpPr>
        <p:spPr>
          <a:xfrm>
            <a:off x="7629526" y="3756013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522" name="Полилиния 521"/>
          <p:cNvSpPr/>
          <p:nvPr/>
        </p:nvSpPr>
        <p:spPr>
          <a:xfrm>
            <a:off x="6154103" y="3390088"/>
            <a:ext cx="1644650" cy="1783927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3" name="Прямоугольник 522"/>
          <p:cNvSpPr/>
          <p:nvPr/>
        </p:nvSpPr>
        <p:spPr>
          <a:xfrm>
            <a:off x="6616701" y="4135666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524" name="Полилиния 523"/>
          <p:cNvSpPr/>
          <p:nvPr/>
        </p:nvSpPr>
        <p:spPr>
          <a:xfrm>
            <a:off x="7507607" y="5722198"/>
            <a:ext cx="2255838" cy="1505373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5" name="Прямоугольник 524"/>
          <p:cNvSpPr/>
          <p:nvPr/>
        </p:nvSpPr>
        <p:spPr>
          <a:xfrm>
            <a:off x="8191501" y="6346812"/>
            <a:ext cx="13081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526" name="Полилиния 525"/>
          <p:cNvSpPr/>
          <p:nvPr/>
        </p:nvSpPr>
        <p:spPr>
          <a:xfrm>
            <a:off x="9670124" y="5811098"/>
            <a:ext cx="1675765" cy="1514262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7" name="Прямоугольник 526"/>
          <p:cNvSpPr/>
          <p:nvPr/>
        </p:nvSpPr>
        <p:spPr>
          <a:xfrm>
            <a:off x="9839327" y="6173776"/>
            <a:ext cx="112394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528" name="Прямоугольник 527"/>
          <p:cNvSpPr/>
          <p:nvPr/>
        </p:nvSpPr>
        <p:spPr>
          <a:xfrm>
            <a:off x="6550025" y="5980100"/>
            <a:ext cx="13858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529" name="Полилиния 528"/>
          <p:cNvSpPr/>
          <p:nvPr/>
        </p:nvSpPr>
        <p:spPr>
          <a:xfrm>
            <a:off x="3182622" y="5695526"/>
            <a:ext cx="1615758" cy="1935058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0" name="Полилиния 529"/>
          <p:cNvSpPr/>
          <p:nvPr/>
        </p:nvSpPr>
        <p:spPr>
          <a:xfrm>
            <a:off x="9525661" y="3701239"/>
            <a:ext cx="1569085" cy="1594273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1" name="Полилиния 530"/>
          <p:cNvSpPr/>
          <p:nvPr/>
        </p:nvSpPr>
        <p:spPr>
          <a:xfrm>
            <a:off x="9956800" y="4936915"/>
            <a:ext cx="1617980" cy="1185333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2" name="Полилиния 531"/>
          <p:cNvSpPr/>
          <p:nvPr/>
        </p:nvSpPr>
        <p:spPr>
          <a:xfrm>
            <a:off x="10319094" y="6857188"/>
            <a:ext cx="1000125" cy="930487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3" name="Полилиния 532"/>
          <p:cNvSpPr/>
          <p:nvPr/>
        </p:nvSpPr>
        <p:spPr>
          <a:xfrm>
            <a:off x="428969" y="6646758"/>
            <a:ext cx="1462405" cy="1158662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4" name="Полилиния 533"/>
          <p:cNvSpPr/>
          <p:nvPr/>
        </p:nvSpPr>
        <p:spPr>
          <a:xfrm>
            <a:off x="3187067" y="2474411"/>
            <a:ext cx="1580198" cy="177207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5" name="Прямоугольник 534"/>
          <p:cNvSpPr/>
          <p:nvPr/>
        </p:nvSpPr>
        <p:spPr>
          <a:xfrm>
            <a:off x="10952165" y="397032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536" name="Прямоугольник 535"/>
          <p:cNvSpPr/>
          <p:nvPr/>
        </p:nvSpPr>
        <p:spPr>
          <a:xfrm>
            <a:off x="9812339" y="4193611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537" name="Прямоугольник 536"/>
          <p:cNvSpPr/>
          <p:nvPr/>
        </p:nvSpPr>
        <p:spPr>
          <a:xfrm>
            <a:off x="10290176" y="511173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538" name="Прямоугольник 537"/>
          <p:cNvSpPr/>
          <p:nvPr/>
        </p:nvSpPr>
        <p:spPr>
          <a:xfrm>
            <a:off x="10480676" y="7123101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539" name="Прямоугольник 538"/>
          <p:cNvSpPr/>
          <p:nvPr/>
        </p:nvSpPr>
        <p:spPr>
          <a:xfrm>
            <a:off x="3689351" y="6108929"/>
            <a:ext cx="8270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540" name="Полилиния 539"/>
          <p:cNvSpPr/>
          <p:nvPr/>
        </p:nvSpPr>
        <p:spPr>
          <a:xfrm>
            <a:off x="5349558" y="6714914"/>
            <a:ext cx="1706880" cy="1585384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1" name="Полилиния 540"/>
          <p:cNvSpPr/>
          <p:nvPr/>
        </p:nvSpPr>
        <p:spPr>
          <a:xfrm rot="21340596">
            <a:off x="2095820" y="5985933"/>
            <a:ext cx="1353502" cy="1532044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2" name="Полилиния 541"/>
          <p:cNvSpPr/>
          <p:nvPr/>
        </p:nvSpPr>
        <p:spPr>
          <a:xfrm>
            <a:off x="4369435" y="6231926"/>
            <a:ext cx="1155700" cy="15942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3" name="Прямоугольник 542"/>
          <p:cNvSpPr/>
          <p:nvPr/>
        </p:nvSpPr>
        <p:spPr>
          <a:xfrm>
            <a:off x="4457701" y="6488100"/>
            <a:ext cx="1516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544" name="Полилиния 543"/>
          <p:cNvSpPr/>
          <p:nvPr/>
        </p:nvSpPr>
        <p:spPr>
          <a:xfrm>
            <a:off x="6869774" y="6543040"/>
            <a:ext cx="1480185" cy="1105324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5" name="Полилиния 544"/>
          <p:cNvSpPr/>
          <p:nvPr/>
        </p:nvSpPr>
        <p:spPr>
          <a:xfrm>
            <a:off x="8007670" y="6871971"/>
            <a:ext cx="1735772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6" name="Полилиния 545"/>
          <p:cNvSpPr/>
          <p:nvPr/>
        </p:nvSpPr>
        <p:spPr>
          <a:xfrm>
            <a:off x="9341168" y="6919419"/>
            <a:ext cx="1173480" cy="1487593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7" name="Прямоугольник 546"/>
          <p:cNvSpPr/>
          <p:nvPr/>
        </p:nvSpPr>
        <p:spPr>
          <a:xfrm>
            <a:off x="9523413" y="7345350"/>
            <a:ext cx="96043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548" name="Полилиния 547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9" name="Прямоугольник 548"/>
          <p:cNvSpPr/>
          <p:nvPr/>
        </p:nvSpPr>
        <p:spPr>
          <a:xfrm>
            <a:off x="3082926" y="3094026"/>
            <a:ext cx="12493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550" name="Полилиния 549"/>
          <p:cNvSpPr/>
          <p:nvPr/>
        </p:nvSpPr>
        <p:spPr>
          <a:xfrm rot="21436068">
            <a:off x="1769110" y="5162126"/>
            <a:ext cx="1422400" cy="1010498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1" name="Прямоугольник 550"/>
          <p:cNvSpPr/>
          <p:nvPr/>
        </p:nvSpPr>
        <p:spPr>
          <a:xfrm>
            <a:off x="2266951" y="5394312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552" name="Полилиния 551"/>
          <p:cNvSpPr/>
          <p:nvPr/>
        </p:nvSpPr>
        <p:spPr>
          <a:xfrm>
            <a:off x="1324636" y="5793318"/>
            <a:ext cx="1409065" cy="1437216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3" name="Прямоугольник 552"/>
          <p:cNvSpPr/>
          <p:nvPr/>
        </p:nvSpPr>
        <p:spPr>
          <a:xfrm>
            <a:off x="1466851" y="60674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554" name="Полилиния 553"/>
          <p:cNvSpPr/>
          <p:nvPr/>
        </p:nvSpPr>
        <p:spPr>
          <a:xfrm>
            <a:off x="3433765" y="4299798"/>
            <a:ext cx="1629092" cy="146981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5" name="Прямоугольник 554"/>
          <p:cNvSpPr/>
          <p:nvPr/>
        </p:nvSpPr>
        <p:spPr>
          <a:xfrm>
            <a:off x="3744913" y="4737328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556" name="Полилиния 555"/>
          <p:cNvSpPr/>
          <p:nvPr/>
        </p:nvSpPr>
        <p:spPr>
          <a:xfrm>
            <a:off x="3184269" y="379392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36" tIns="45626" rIns="91236" bIns="45626" anchor="ctr"/>
          <a:lstStyle/>
          <a:p>
            <a:pPr algn="ctr" defTabSz="912894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7" name="Прямоугольник 556"/>
          <p:cNvSpPr/>
          <p:nvPr/>
        </p:nvSpPr>
        <p:spPr>
          <a:xfrm>
            <a:off x="3300414" y="3765779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558" name="Прямоугольник 557"/>
          <p:cNvSpPr/>
          <p:nvPr/>
        </p:nvSpPr>
        <p:spPr>
          <a:xfrm>
            <a:off x="509589" y="6886562"/>
            <a:ext cx="16303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559" name="Полилиния 558"/>
          <p:cNvSpPr/>
          <p:nvPr/>
        </p:nvSpPr>
        <p:spPr>
          <a:xfrm>
            <a:off x="4953955" y="1671320"/>
            <a:ext cx="1175702" cy="125645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60" name="Прямоугольник 559"/>
          <p:cNvSpPr/>
          <p:nvPr/>
        </p:nvSpPr>
        <p:spPr>
          <a:xfrm>
            <a:off x="5162551" y="2089138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561" name="Прямоугольник 560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562" name="Прямоугольник 561"/>
          <p:cNvSpPr/>
          <p:nvPr/>
        </p:nvSpPr>
        <p:spPr>
          <a:xfrm>
            <a:off x="7369176" y="4737328"/>
            <a:ext cx="14255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563" name="Прямоугольник 562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564" name="Прямоугольник 563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565" name="Прямоугольник 564"/>
          <p:cNvSpPr/>
          <p:nvPr/>
        </p:nvSpPr>
        <p:spPr>
          <a:xfrm>
            <a:off x="8846503" y="3916485"/>
            <a:ext cx="19192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566" name="Прямоугольник 565"/>
          <p:cNvSpPr/>
          <p:nvPr/>
        </p:nvSpPr>
        <p:spPr>
          <a:xfrm>
            <a:off x="2778125" y="4432528"/>
            <a:ext cx="14684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567" name="Прямоугольник 566"/>
          <p:cNvSpPr/>
          <p:nvPr/>
        </p:nvSpPr>
        <p:spPr>
          <a:xfrm>
            <a:off x="5349875" y="7200887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568" name="Прямоугольник 567"/>
          <p:cNvSpPr/>
          <p:nvPr/>
        </p:nvSpPr>
        <p:spPr>
          <a:xfrm>
            <a:off x="8156575" y="7288200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569" name="Прямоугольник 568"/>
          <p:cNvSpPr/>
          <p:nvPr/>
        </p:nvSpPr>
        <p:spPr>
          <a:xfrm>
            <a:off x="4551364" y="2682863"/>
            <a:ext cx="633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570" name="Прямоугольник 569"/>
          <p:cNvSpPr/>
          <p:nvPr/>
        </p:nvSpPr>
        <p:spPr>
          <a:xfrm>
            <a:off x="3000375" y="5697766"/>
            <a:ext cx="16462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571" name="Прямоугольник 570"/>
          <p:cNvSpPr/>
          <p:nvPr/>
        </p:nvSpPr>
        <p:spPr>
          <a:xfrm>
            <a:off x="2590801" y="6256325"/>
            <a:ext cx="8112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572" name="Прямоугольник 571"/>
          <p:cNvSpPr/>
          <p:nvPr/>
        </p:nvSpPr>
        <p:spPr>
          <a:xfrm>
            <a:off x="10439401" y="8167916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912894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573" name="Овал 572"/>
          <p:cNvSpPr>
            <a:spLocks noChangeAspect="1"/>
          </p:cNvSpPr>
          <p:nvPr/>
        </p:nvSpPr>
        <p:spPr>
          <a:xfrm>
            <a:off x="10091741" y="6347017"/>
            <a:ext cx="416681" cy="4026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4" name="Овал 573"/>
          <p:cNvSpPr>
            <a:spLocks noChangeAspect="1"/>
          </p:cNvSpPr>
          <p:nvPr/>
        </p:nvSpPr>
        <p:spPr>
          <a:xfrm>
            <a:off x="6229703" y="6803622"/>
            <a:ext cx="412037" cy="42249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5" name="Овал 574"/>
          <p:cNvSpPr>
            <a:spLocks noChangeAspect="1"/>
          </p:cNvSpPr>
          <p:nvPr/>
        </p:nvSpPr>
        <p:spPr>
          <a:xfrm>
            <a:off x="4953685" y="5593826"/>
            <a:ext cx="444765" cy="47287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6" name="Овал 575"/>
          <p:cNvSpPr>
            <a:spLocks noChangeAspect="1"/>
          </p:cNvSpPr>
          <p:nvPr/>
        </p:nvSpPr>
        <p:spPr>
          <a:xfrm>
            <a:off x="5574317" y="4707342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77" name="Овал 576"/>
          <p:cNvSpPr>
            <a:spLocks noChangeAspect="1"/>
          </p:cNvSpPr>
          <p:nvPr/>
        </p:nvSpPr>
        <p:spPr>
          <a:xfrm>
            <a:off x="6251262" y="3015396"/>
            <a:ext cx="437847" cy="39190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578" name="Овал 577"/>
          <p:cNvSpPr>
            <a:spLocks noChangeAspect="1"/>
          </p:cNvSpPr>
          <p:nvPr/>
        </p:nvSpPr>
        <p:spPr>
          <a:xfrm>
            <a:off x="6048206" y="5382686"/>
            <a:ext cx="437847" cy="3781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579" name="Овал 578"/>
          <p:cNvSpPr>
            <a:spLocks noChangeAspect="1"/>
          </p:cNvSpPr>
          <p:nvPr/>
        </p:nvSpPr>
        <p:spPr>
          <a:xfrm>
            <a:off x="2406614" y="3771015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580" name="Овал 579"/>
          <p:cNvSpPr>
            <a:spLocks noChangeAspect="1"/>
          </p:cNvSpPr>
          <p:nvPr/>
        </p:nvSpPr>
        <p:spPr>
          <a:xfrm>
            <a:off x="3078163" y="3937161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581" name="Овал 580"/>
          <p:cNvSpPr>
            <a:spLocks noChangeAspect="1"/>
          </p:cNvSpPr>
          <p:nvPr/>
        </p:nvSpPr>
        <p:spPr>
          <a:xfrm>
            <a:off x="2911475" y="4652979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582" name="Овал 581"/>
          <p:cNvSpPr>
            <a:spLocks noChangeAspect="1"/>
          </p:cNvSpPr>
          <p:nvPr/>
        </p:nvSpPr>
        <p:spPr>
          <a:xfrm>
            <a:off x="4084955" y="5049284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583" name="Овал 582"/>
          <p:cNvSpPr>
            <a:spLocks noChangeAspect="1"/>
          </p:cNvSpPr>
          <p:nvPr/>
        </p:nvSpPr>
        <p:spPr>
          <a:xfrm>
            <a:off x="3904925" y="6310534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4" name="Овал 583"/>
          <p:cNvSpPr>
            <a:spLocks noChangeAspect="1"/>
          </p:cNvSpPr>
          <p:nvPr/>
        </p:nvSpPr>
        <p:spPr>
          <a:xfrm>
            <a:off x="3348181" y="5875831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5" name="Овал 584"/>
          <p:cNvSpPr>
            <a:spLocks noChangeAspect="1"/>
          </p:cNvSpPr>
          <p:nvPr/>
        </p:nvSpPr>
        <p:spPr>
          <a:xfrm>
            <a:off x="2853350" y="6446762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" name="Овал 585"/>
          <p:cNvSpPr>
            <a:spLocks noChangeAspect="1"/>
          </p:cNvSpPr>
          <p:nvPr/>
        </p:nvSpPr>
        <p:spPr>
          <a:xfrm>
            <a:off x="8482142" y="3671579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7" name="Овал 586"/>
          <p:cNvSpPr>
            <a:spLocks noChangeAspect="1"/>
          </p:cNvSpPr>
          <p:nvPr/>
        </p:nvSpPr>
        <p:spPr>
          <a:xfrm>
            <a:off x="9829890" y="2275841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8" name="Овал 587"/>
          <p:cNvSpPr>
            <a:spLocks noChangeAspect="1"/>
          </p:cNvSpPr>
          <p:nvPr/>
        </p:nvSpPr>
        <p:spPr>
          <a:xfrm>
            <a:off x="9812364" y="7636021"/>
            <a:ext cx="416681" cy="4026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9" name="Овал 588"/>
          <p:cNvSpPr>
            <a:spLocks noChangeAspect="1"/>
          </p:cNvSpPr>
          <p:nvPr/>
        </p:nvSpPr>
        <p:spPr>
          <a:xfrm>
            <a:off x="10206266" y="4507967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0" name="Овал 589"/>
          <p:cNvSpPr>
            <a:spLocks noChangeAspect="1"/>
          </p:cNvSpPr>
          <p:nvPr/>
        </p:nvSpPr>
        <p:spPr>
          <a:xfrm>
            <a:off x="8973331" y="4168019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1" name="Овал 590"/>
          <p:cNvSpPr>
            <a:spLocks noChangeAspect="1"/>
          </p:cNvSpPr>
          <p:nvPr/>
        </p:nvSpPr>
        <p:spPr>
          <a:xfrm>
            <a:off x="9512286" y="4239139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2" name="Овал 591"/>
          <p:cNvSpPr>
            <a:spLocks noChangeAspect="1"/>
          </p:cNvSpPr>
          <p:nvPr/>
        </p:nvSpPr>
        <p:spPr>
          <a:xfrm>
            <a:off x="8525006" y="435448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93" name="Овал 592"/>
          <p:cNvSpPr>
            <a:spLocks noChangeAspect="1"/>
          </p:cNvSpPr>
          <p:nvPr/>
        </p:nvSpPr>
        <p:spPr>
          <a:xfrm>
            <a:off x="6931963" y="4396193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594" name="Овал 593"/>
          <p:cNvSpPr>
            <a:spLocks noChangeAspect="1"/>
          </p:cNvSpPr>
          <p:nvPr/>
        </p:nvSpPr>
        <p:spPr>
          <a:xfrm>
            <a:off x="3604888" y="5012328"/>
            <a:ext cx="437847" cy="439113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595" name="Овал 594"/>
          <p:cNvSpPr>
            <a:spLocks noChangeAspect="1"/>
          </p:cNvSpPr>
          <p:nvPr/>
        </p:nvSpPr>
        <p:spPr>
          <a:xfrm>
            <a:off x="7719855" y="3920499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96" name="Овал 595"/>
          <p:cNvSpPr>
            <a:spLocks noChangeAspect="1"/>
          </p:cNvSpPr>
          <p:nvPr/>
        </p:nvSpPr>
        <p:spPr>
          <a:xfrm>
            <a:off x="7605395" y="4968119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600" name="Прямоугольник 599"/>
          <p:cNvSpPr/>
          <p:nvPr/>
        </p:nvSpPr>
        <p:spPr>
          <a:xfrm>
            <a:off x="2844462" y="1169987"/>
            <a:ext cx="9450726" cy="67683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lIns="91151" tIns="45586" rIns="91151" bIns="45586">
            <a:spAutoFit/>
          </a:bodyPr>
          <a:lstStyle/>
          <a:p>
            <a:pPr algn="ctr"/>
            <a:r>
              <a:rPr lang="ru-RU" sz="1900" b="1" dirty="0">
                <a:solidFill>
                  <a:srgbClr val="000000"/>
                </a:solidFill>
              </a:rPr>
              <a:t>На учет взято </a:t>
            </a:r>
            <a:r>
              <a:rPr lang="ru-RU" sz="1900" b="1" dirty="0">
                <a:solidFill>
                  <a:srgbClr val="FF0000"/>
                </a:solidFill>
              </a:rPr>
              <a:t>101</a:t>
            </a:r>
            <a:r>
              <a:rPr lang="ru-RU" sz="1900" b="1" dirty="0">
                <a:solidFill>
                  <a:srgbClr val="000000"/>
                </a:solidFill>
              </a:rPr>
              <a:t> место массового выхода людей на лед и </a:t>
            </a:r>
            <a:r>
              <a:rPr lang="ru-RU" sz="1900" b="1" dirty="0">
                <a:solidFill>
                  <a:srgbClr val="FF0000"/>
                </a:solidFill>
              </a:rPr>
              <a:t>5</a:t>
            </a:r>
            <a:r>
              <a:rPr lang="ru-RU" sz="1900" b="1" dirty="0">
                <a:solidFill>
                  <a:srgbClr val="000000"/>
                </a:solidFill>
              </a:rPr>
              <a:t> участков </a:t>
            </a:r>
          </a:p>
          <a:p>
            <a:pPr algn="ctr"/>
            <a:r>
              <a:rPr lang="ru-RU" sz="1900" b="1" dirty="0">
                <a:solidFill>
                  <a:srgbClr val="000000"/>
                </a:solidFill>
              </a:rPr>
              <a:t>возможного отрыва льдин с рыбаками</a:t>
            </a:r>
          </a:p>
        </p:txBody>
      </p:sp>
      <p:sp>
        <p:nvSpPr>
          <p:cNvPr id="21758" name="Заголовок 1"/>
          <p:cNvSpPr txBox="1">
            <a:spLocks/>
          </p:cNvSpPr>
          <p:nvPr/>
        </p:nvSpPr>
        <p:spPr bwMode="auto">
          <a:xfrm>
            <a:off x="3175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/>
              <a:t>МОДЕЛЬ РАЗВИТИЯ ОБСТАНОВКИ</a:t>
            </a:r>
          </a:p>
          <a:p>
            <a:r>
              <a:rPr lang="ru-RU" altLang="ru-RU"/>
              <a:t>(</a:t>
            </a:r>
            <a:r>
              <a:rPr lang="ru-RU"/>
              <a:t>МЕСТА МАССОВОГО ВЫХОДА ЛЮДЕЙ НА ВОДУ</a:t>
            </a:r>
          </a:p>
          <a:p>
            <a:r>
              <a:rPr lang="ru-RU"/>
              <a:t> И УЧАСТКИ ВОЗМОЖНОГО ОТРЫВА ЛЬДИН</a:t>
            </a:r>
            <a:r>
              <a:rPr lang="ru-RU" altLang="ru-RU"/>
              <a:t>) </a:t>
            </a:r>
            <a:endParaRPr lang="ru-RU"/>
          </a:p>
        </p:txBody>
      </p:sp>
      <p:grpSp>
        <p:nvGrpSpPr>
          <p:cNvPr id="119" name="Группа 234"/>
          <p:cNvGrpSpPr>
            <a:grpSpLocks/>
          </p:cNvGrpSpPr>
          <p:nvPr/>
        </p:nvGrpSpPr>
        <p:grpSpPr bwMode="auto">
          <a:xfrm>
            <a:off x="388938" y="7837336"/>
            <a:ext cx="6042817" cy="1419375"/>
            <a:chOff x="793779" y="8233439"/>
            <a:chExt cx="4921221" cy="1361801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21" name="Text Box 144"/>
            <p:cNvSpPr txBox="1">
              <a:spLocks noChangeArrowheads="1"/>
            </p:cNvSpPr>
            <p:nvPr/>
          </p:nvSpPr>
          <p:spPr bwMode="auto">
            <a:xfrm>
              <a:off x="1729480" y="8244246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2" name="Прямоугольник 237"/>
          <p:cNvSpPr>
            <a:spLocks noChangeArrowheads="1"/>
          </p:cNvSpPr>
          <p:nvPr/>
        </p:nvSpPr>
        <p:spPr bwMode="auto">
          <a:xfrm>
            <a:off x="1160566" y="8305800"/>
            <a:ext cx="5232298" cy="307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Количество выхода людей на лед в районе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447485" y="8167916"/>
            <a:ext cx="437847" cy="44539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447485" y="878959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Прямоугольник 237"/>
          <p:cNvSpPr>
            <a:spLocks noChangeArrowheads="1"/>
          </p:cNvSpPr>
          <p:nvPr/>
        </p:nvSpPr>
        <p:spPr bwMode="auto">
          <a:xfrm>
            <a:off x="1168502" y="8836486"/>
            <a:ext cx="5232298" cy="307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Количество участков возможного отрыва льдин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35" name="Группа 269"/>
          <p:cNvGrpSpPr>
            <a:grpSpLocks/>
          </p:cNvGrpSpPr>
          <p:nvPr/>
        </p:nvGrpSpPr>
        <p:grpSpPr bwMode="auto">
          <a:xfrm>
            <a:off x="449261" y="1143000"/>
            <a:ext cx="2141540" cy="2172188"/>
            <a:chOff x="793774" y="7592968"/>
            <a:chExt cx="5102795" cy="2002272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793779" y="7600094"/>
              <a:ext cx="4921221" cy="199514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7" name="Text Box 144"/>
            <p:cNvSpPr txBox="1">
              <a:spLocks noChangeArrowheads="1"/>
            </p:cNvSpPr>
            <p:nvPr/>
          </p:nvSpPr>
          <p:spPr bwMode="auto">
            <a:xfrm>
              <a:off x="793774" y="7592968"/>
              <a:ext cx="5102795" cy="8266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количеству мест выхода людей на лед</a:t>
              </a:r>
            </a:p>
          </p:txBody>
        </p:sp>
      </p:grp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585788" y="2514600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950912" y="257809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585788" y="2898775"/>
            <a:ext cx="274637" cy="290511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50912" y="297179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585788" y="2048442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Прямоугольник 142"/>
          <p:cNvSpPr/>
          <p:nvPr/>
        </p:nvSpPr>
        <p:spPr>
          <a:xfrm>
            <a:off x="950912" y="2138829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681814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534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 smtClean="0"/>
              <a:t>(ПОКАЗАТЕЛИ ОПАСНОСТЕЙ ОТНАСИТЕЛЬНО СТАТИСТИЧЕСКИХ ДАННЫХ </a:t>
            </a:r>
          </a:p>
          <a:p>
            <a:r>
              <a:rPr lang="ru-RU" altLang="ru-RU" dirty="0" smtClean="0"/>
              <a:t>ПРОИСШЕСТВИЙ НА ВОДНЫХ ОБЪЕКТАХ ЗА 2016-2020 гг.)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53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3" y="432396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26" y="4832835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0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34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4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3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6" y="2054454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1" y="2800578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653" y="3219403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6" y="3429228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194532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49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7" y="5181828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197" y="4966966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37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4" y="4135666"/>
            <a:ext cx="9890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2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4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1"/>
            <a:ext cx="1609832" cy="1417015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200745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1830" y="6250475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57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06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5" y="3962628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1" y="4356556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7" y="524350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6" y="6005742"/>
            <a:ext cx="6461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8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28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9" y="648651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45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2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6" y="3086332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626000" y="5610014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3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26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54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8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69" y="3581400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4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641" y="6719128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34794" y="4798526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6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9324" y="2146788"/>
            <a:ext cx="1006475" cy="43088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9511" y="4905574"/>
            <a:ext cx="15526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757756" y="4059822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9" y="4332516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61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243" y="7204256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5" y="2748192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6" y="5294542"/>
            <a:ext cx="12652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2700" name="Группа 234"/>
          <p:cNvGrpSpPr>
            <a:grpSpLocks/>
          </p:cNvGrpSpPr>
          <p:nvPr/>
        </p:nvGrpSpPr>
        <p:grpSpPr bwMode="auto">
          <a:xfrm>
            <a:off x="388938" y="8305476"/>
            <a:ext cx="6042817" cy="951235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73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2701" name="Прямоугольник 237"/>
          <p:cNvSpPr>
            <a:spLocks noChangeArrowheads="1"/>
          </p:cNvSpPr>
          <p:nvPr/>
        </p:nvSpPr>
        <p:spPr bwMode="auto">
          <a:xfrm>
            <a:off x="1160566" y="8561389"/>
            <a:ext cx="5232298" cy="52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воде в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2016-2020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гг. по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муниципальным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районам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3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29"/>
            <a:ext cx="698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1" y="4125349"/>
            <a:ext cx="9604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509588" y="1219200"/>
            <a:ext cx="2202391" cy="2172188"/>
            <a:chOff x="509588" y="1219200"/>
            <a:chExt cx="2202391" cy="2172188"/>
          </a:xfrm>
        </p:grpSpPr>
        <p:grpSp>
          <p:nvGrpSpPr>
            <p:cNvPr id="22706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202391" cy="2172188"/>
              <a:chOff x="793774" y="7592968"/>
              <a:chExt cx="5247789" cy="2002272"/>
            </a:xfrm>
          </p:grpSpPr>
          <p:sp>
            <p:nvSpPr>
              <p:cNvPr id="271" name="Прямоугольник 270"/>
              <p:cNvSpPr/>
              <p:nvPr/>
            </p:nvSpPr>
            <p:spPr>
              <a:xfrm>
                <a:off x="793779" y="7600094"/>
                <a:ext cx="4921221" cy="1995146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2732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247789" cy="1103264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 dirty="0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 происшествиям</a:t>
                </a:r>
              </a:p>
              <a:p>
                <a:pPr algn="ctr" eaLnBrk="1" hangingPunct="1">
                  <a:spcBef>
                    <a:spcPct val="50000"/>
                  </a:spcBef>
                </a:pPr>
                <a:endParaRPr lang="ru-RU" altLang="ru-RU" b="1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273" name="Прямоугольник 272"/>
            <p:cNvSpPr>
              <a:spLocks noChangeAspect="1"/>
            </p:cNvSpPr>
            <p:nvPr/>
          </p:nvSpPr>
          <p:spPr>
            <a:xfrm>
              <a:off x="646115" y="2590800"/>
              <a:ext cx="274637" cy="288925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011239" y="2654298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406" name="Прямоугольник 405"/>
            <p:cNvSpPr>
              <a:spLocks noChangeAspect="1"/>
            </p:cNvSpPr>
            <p:nvPr/>
          </p:nvSpPr>
          <p:spPr>
            <a:xfrm>
              <a:off x="646115" y="2974975"/>
              <a:ext cx="274637" cy="290511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Прямоугольник 406"/>
            <p:cNvSpPr/>
            <p:nvPr/>
          </p:nvSpPr>
          <p:spPr>
            <a:xfrm>
              <a:off x="1011239" y="3047998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291" name="Прямоугольник 290"/>
            <p:cNvSpPr>
              <a:spLocks noChangeAspect="1"/>
            </p:cNvSpPr>
            <p:nvPr/>
          </p:nvSpPr>
          <p:spPr>
            <a:xfrm>
              <a:off x="646115" y="2124642"/>
              <a:ext cx="274637" cy="29051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1011239" y="2215029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2110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746500" y="4737328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6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6" y="3899356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428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1" y="7404328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2388" y="7016428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9743827" y="2433640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" name="Овал 108"/>
          <p:cNvSpPr>
            <a:spLocks noChangeAspect="1"/>
          </p:cNvSpPr>
          <p:nvPr/>
        </p:nvSpPr>
        <p:spPr>
          <a:xfrm>
            <a:off x="6218523" y="6823714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0" name="Овал 109"/>
          <p:cNvSpPr>
            <a:spLocks noChangeAspect="1"/>
          </p:cNvSpPr>
          <p:nvPr/>
        </p:nvSpPr>
        <p:spPr>
          <a:xfrm>
            <a:off x="11309605" y="4251893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5083176" y="5788959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8770431" y="6500303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721399" y="3016022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9781158" y="7676514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2711979" y="4574809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8115871" y="3733951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26853" y="3745105"/>
            <a:ext cx="43646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1485394" y="5153256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3274047" y="5598688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3878631" y="5016730"/>
            <a:ext cx="457714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6725910" y="4360012"/>
            <a:ext cx="470451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8922831" y="3465877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0143618" y="4572458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5528752" y="4567337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5568497" y="7391597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7468343" y="5053229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6074065" y="5527169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7222129" y="6948262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61613" y="6687611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3614268" y="6289770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3367658" y="3897228"/>
            <a:ext cx="409057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8991600" y="4343858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</p:spTree>
    <p:extLst>
      <p:ext uri="{BB962C8B-B14F-4D97-AF65-F5344CB8AC3E}">
        <p14:creationId xmlns:p14="http://schemas.microsoft.com/office/powerpoint/2010/main" val="3569930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534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(ПОКАЗАТЕЛИ ОПАСНОСТЕЙ ОТНАСИТЕЛЬНО СТАТИСТИЧЕСКИХ ДАННЫХ </a:t>
            </a:r>
          </a:p>
          <a:p>
            <a:r>
              <a:rPr lang="ru-RU" altLang="ru-RU" dirty="0"/>
              <a:t>ПРОИСШЕСТВИЙ НА ВОДНЫХ ОБЪЕКТАХ </a:t>
            </a:r>
            <a:r>
              <a:rPr lang="ru-RU" altLang="ru-RU" dirty="0" smtClean="0"/>
              <a:t>ЗА 2020-2021 гг.) </a:t>
            </a:r>
            <a:endParaRPr lang="ru-RU" dirty="0"/>
          </a:p>
        </p:txBody>
      </p:sp>
      <p:sp>
        <p:nvSpPr>
          <p:cNvPr id="2253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3" y="432396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26" y="4832835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0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34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4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3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6" y="2054454"/>
            <a:ext cx="8223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1" y="2800578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689976" y="3429228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6" y="3429228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202226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49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7" y="5181828"/>
            <a:ext cx="9636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73639" y="4657712"/>
            <a:ext cx="13446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37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4" y="4135666"/>
            <a:ext cx="9890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2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4"/>
            <a:ext cx="1179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1"/>
            <a:ext cx="1609832" cy="1417015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467462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48439" y="598010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57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06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5" y="3962628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1" y="4194403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7" y="524350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6" y="6005742"/>
            <a:ext cx="6461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8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28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9" y="648651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45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2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6" y="309402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2220914" y="5595925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3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26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54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8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538538" y="3580042"/>
            <a:ext cx="65246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4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89789" y="6920141"/>
            <a:ext cx="9556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4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6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355725" y="5013296"/>
            <a:ext cx="11588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</a:t>
            </a:r>
          </a:p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316538" y="3263872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534400" y="3932467"/>
            <a:ext cx="1636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9" y="4332516"/>
            <a:ext cx="1635124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6128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318501" y="7251928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5" y="2748192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6" y="5294542"/>
            <a:ext cx="12652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2700" name="Группа 234"/>
          <p:cNvGrpSpPr>
            <a:grpSpLocks/>
          </p:cNvGrpSpPr>
          <p:nvPr/>
        </p:nvGrpSpPr>
        <p:grpSpPr bwMode="auto">
          <a:xfrm>
            <a:off x="388939" y="8169274"/>
            <a:ext cx="5842000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73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2701" name="Прямоугольник 237"/>
          <p:cNvSpPr>
            <a:spLocks noChangeArrowheads="1"/>
          </p:cNvSpPr>
          <p:nvPr/>
        </p:nvSpPr>
        <p:spPr bwMode="auto">
          <a:xfrm>
            <a:off x="1019176" y="8561389"/>
            <a:ext cx="5211764" cy="52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связанных с провалами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людей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и техники под лед в 2020-2021 году 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 муниципальным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районам.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2702" name="Прямоугольник 238"/>
          <p:cNvSpPr>
            <a:spLocks noChangeArrowheads="1"/>
          </p:cNvSpPr>
          <p:nvPr/>
        </p:nvSpPr>
        <p:spPr bwMode="auto">
          <a:xfrm>
            <a:off x="2651125" y="1246189"/>
            <a:ext cx="9693275" cy="67683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1" tIns="45586" rIns="91151" bIns="45586">
            <a:spAutoFit/>
          </a:bodyPr>
          <a:lstStyle/>
          <a:p>
            <a:pPr algn="ctr"/>
            <a:r>
              <a:rPr lang="ru-RU" sz="1900" b="1" dirty="0">
                <a:solidFill>
                  <a:srgbClr val="000000"/>
                </a:solidFill>
              </a:rPr>
              <a:t>В осенне-зимний период </a:t>
            </a:r>
            <a:r>
              <a:rPr lang="ru-RU" sz="1900" b="1" dirty="0">
                <a:solidFill>
                  <a:srgbClr val="FF0000"/>
                </a:solidFill>
              </a:rPr>
              <a:t>2020-2021</a:t>
            </a:r>
            <a:r>
              <a:rPr lang="ru-RU" sz="1900" b="1" dirty="0">
                <a:solidFill>
                  <a:srgbClr val="000000"/>
                </a:solidFill>
              </a:rPr>
              <a:t> годов </a:t>
            </a:r>
            <a:r>
              <a:rPr lang="ru-RU" sz="1900" b="1" dirty="0" smtClean="0">
                <a:solidFill>
                  <a:srgbClr val="000000"/>
                </a:solidFill>
              </a:rPr>
              <a:t>зарегистрировано</a:t>
            </a:r>
          </a:p>
          <a:p>
            <a:pPr algn="ctr"/>
            <a:r>
              <a:rPr lang="ru-RU" sz="1900" b="1" dirty="0" smtClean="0">
                <a:solidFill>
                  <a:srgbClr val="000000"/>
                </a:solidFill>
              </a:rPr>
              <a:t> </a:t>
            </a:r>
            <a:r>
              <a:rPr lang="ru-RU" sz="1900" b="1" dirty="0" smtClean="0">
                <a:solidFill>
                  <a:srgbClr val="FF0000"/>
                </a:solidFill>
              </a:rPr>
              <a:t>4 </a:t>
            </a:r>
            <a:r>
              <a:rPr lang="ru-RU" sz="1900" b="1" dirty="0" smtClean="0">
                <a:solidFill>
                  <a:srgbClr val="000000"/>
                </a:solidFill>
              </a:rPr>
              <a:t>случая</a:t>
            </a:r>
            <a:r>
              <a:rPr lang="ru-RU" sz="1900" b="1" dirty="0" smtClean="0">
                <a:solidFill>
                  <a:srgbClr val="FF0000"/>
                </a:solidFill>
              </a:rPr>
              <a:t> </a:t>
            </a:r>
            <a:r>
              <a:rPr lang="ru-RU" sz="1900" b="1" dirty="0">
                <a:solidFill>
                  <a:srgbClr val="000000"/>
                </a:solidFill>
              </a:rPr>
              <a:t>провала людей </a:t>
            </a:r>
            <a:r>
              <a:rPr lang="ru-RU" sz="1900" b="1" dirty="0" smtClean="0">
                <a:solidFill>
                  <a:srgbClr val="000000"/>
                </a:solidFill>
              </a:rPr>
              <a:t>и техники под лед.</a:t>
            </a:r>
            <a:endParaRPr lang="ru-RU" sz="1900" dirty="0">
              <a:solidFill>
                <a:srgbClr val="000000"/>
              </a:solidFill>
            </a:endParaRP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29"/>
            <a:ext cx="69850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76" name="Овал 275"/>
          <p:cNvSpPr>
            <a:spLocks noChangeAspect="1"/>
          </p:cNvSpPr>
          <p:nvPr/>
        </p:nvSpPr>
        <p:spPr>
          <a:xfrm>
            <a:off x="6615397" y="4397634"/>
            <a:ext cx="494223" cy="43520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8" name="Овал 277"/>
          <p:cNvSpPr>
            <a:spLocks noChangeAspect="1"/>
          </p:cNvSpPr>
          <p:nvPr/>
        </p:nvSpPr>
        <p:spPr>
          <a:xfrm>
            <a:off x="10207989" y="4457347"/>
            <a:ext cx="474687" cy="45905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0" name="Овал 279"/>
          <p:cNvSpPr>
            <a:spLocks noChangeAspect="1"/>
          </p:cNvSpPr>
          <p:nvPr/>
        </p:nvSpPr>
        <p:spPr>
          <a:xfrm>
            <a:off x="7427840" y="5089158"/>
            <a:ext cx="479572" cy="44032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1" y="4125349"/>
            <a:ext cx="96043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328"/>
            <a:ext cx="825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6" y="5542192"/>
            <a:ext cx="10033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6" y="3868173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5040314" y="3706800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428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1" y="7404328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169525" y="7169379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grpSp>
        <p:nvGrpSpPr>
          <p:cNvPr id="117" name="Группа 116"/>
          <p:cNvGrpSpPr/>
          <p:nvPr/>
        </p:nvGrpSpPr>
        <p:grpSpPr>
          <a:xfrm>
            <a:off x="509588" y="1219200"/>
            <a:ext cx="2157413" cy="2172188"/>
            <a:chOff x="509588" y="1219200"/>
            <a:chExt cx="2157413" cy="2172188"/>
          </a:xfrm>
        </p:grpSpPr>
        <p:grpSp>
          <p:nvGrpSpPr>
            <p:cNvPr id="118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157413" cy="2172188"/>
              <a:chOff x="793774" y="7592968"/>
              <a:chExt cx="5140617" cy="2002272"/>
            </a:xfrm>
          </p:grpSpPr>
          <p:sp>
            <p:nvSpPr>
              <p:cNvPr id="125" name="Прямоугольник 124"/>
              <p:cNvSpPr/>
              <p:nvPr/>
            </p:nvSpPr>
            <p:spPr>
              <a:xfrm>
                <a:off x="793779" y="7600094"/>
                <a:ext cx="4921221" cy="1995146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26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140617" cy="826656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 dirty="0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происшествиям</a:t>
                </a:r>
              </a:p>
            </p:txBody>
          </p:sp>
        </p:grpSp>
        <p:sp>
          <p:nvSpPr>
            <p:cNvPr id="119" name="Прямоугольник 118"/>
            <p:cNvSpPr>
              <a:spLocks noChangeAspect="1"/>
            </p:cNvSpPr>
            <p:nvPr/>
          </p:nvSpPr>
          <p:spPr>
            <a:xfrm>
              <a:off x="646115" y="2590800"/>
              <a:ext cx="274637" cy="288925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1011239" y="2654298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121" name="Прямоугольник 120"/>
            <p:cNvSpPr>
              <a:spLocks noChangeAspect="1"/>
            </p:cNvSpPr>
            <p:nvPr/>
          </p:nvSpPr>
          <p:spPr>
            <a:xfrm>
              <a:off x="646115" y="2974975"/>
              <a:ext cx="274637" cy="290511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Прямоугольник 121"/>
            <p:cNvSpPr/>
            <p:nvPr/>
          </p:nvSpPr>
          <p:spPr>
            <a:xfrm>
              <a:off x="1011239" y="3047998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123" name="Прямоугольник 122"/>
            <p:cNvSpPr>
              <a:spLocks noChangeAspect="1"/>
            </p:cNvSpPr>
            <p:nvPr/>
          </p:nvSpPr>
          <p:spPr>
            <a:xfrm>
              <a:off x="646115" y="2124642"/>
              <a:ext cx="274637" cy="29051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1011239" y="2215029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2110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24" t="4079" r="60658" b="4092"/>
          <a:stretch>
            <a:fillRect/>
          </a:stretch>
        </p:blipFill>
        <p:spPr bwMode="auto">
          <a:xfrm>
            <a:off x="12699" y="838202"/>
            <a:ext cx="10579100" cy="8780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/>
              <a:t>МОДЕЛЬ РАЗВИТИЯ ОБСТАНОВКИ</a:t>
            </a:r>
          </a:p>
          <a:p>
            <a:r>
              <a:rPr lang="ru-RU" altLang="ru-RU"/>
              <a:t>(ПРОИСШЕСТВИЯ НА ВОДНЫХ ОБЪЕКТАХ) </a:t>
            </a:r>
            <a:endParaRPr lang="ru-RU"/>
          </a:p>
        </p:txBody>
      </p:sp>
      <p:sp>
        <p:nvSpPr>
          <p:cNvPr id="23556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43" tIns="45582" rIns="91143" bIns="45582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2" name="Полилиния 1"/>
          <p:cNvSpPr/>
          <p:nvPr/>
        </p:nvSpPr>
        <p:spPr>
          <a:xfrm>
            <a:off x="1" y="842965"/>
            <a:ext cx="6021387" cy="8788399"/>
          </a:xfrm>
          <a:custGeom>
            <a:avLst/>
            <a:gdLst>
              <a:gd name="connsiteX0" fmla="*/ 71252 w 6020790"/>
              <a:gd name="connsiteY0" fmla="*/ 201881 h 8787740"/>
              <a:gd name="connsiteX1" fmla="*/ 415636 w 6020790"/>
              <a:gd name="connsiteY1" fmla="*/ 273133 h 8787740"/>
              <a:gd name="connsiteX2" fmla="*/ 510639 w 6020790"/>
              <a:gd name="connsiteY2" fmla="*/ 190005 h 8787740"/>
              <a:gd name="connsiteX3" fmla="*/ 581891 w 6020790"/>
              <a:gd name="connsiteY3" fmla="*/ 95003 h 8787740"/>
              <a:gd name="connsiteX4" fmla="*/ 688769 w 6020790"/>
              <a:gd name="connsiteY4" fmla="*/ 106878 h 8787740"/>
              <a:gd name="connsiteX5" fmla="*/ 938151 w 6020790"/>
              <a:gd name="connsiteY5" fmla="*/ 118753 h 8787740"/>
              <a:gd name="connsiteX6" fmla="*/ 1116281 w 6020790"/>
              <a:gd name="connsiteY6" fmla="*/ 95003 h 8787740"/>
              <a:gd name="connsiteX7" fmla="*/ 1163782 w 6020790"/>
              <a:gd name="connsiteY7" fmla="*/ 225631 h 8787740"/>
              <a:gd name="connsiteX8" fmla="*/ 1306286 w 6020790"/>
              <a:gd name="connsiteY8" fmla="*/ 225631 h 8787740"/>
              <a:gd name="connsiteX9" fmla="*/ 1436914 w 6020790"/>
              <a:gd name="connsiteY9" fmla="*/ 213756 h 8787740"/>
              <a:gd name="connsiteX10" fmla="*/ 1615044 w 6020790"/>
              <a:gd name="connsiteY10" fmla="*/ 201881 h 8787740"/>
              <a:gd name="connsiteX11" fmla="*/ 1900052 w 6020790"/>
              <a:gd name="connsiteY11" fmla="*/ 570016 h 8787740"/>
              <a:gd name="connsiteX12" fmla="*/ 2101932 w 6020790"/>
              <a:gd name="connsiteY12" fmla="*/ 617517 h 8787740"/>
              <a:gd name="connsiteX13" fmla="*/ 2351314 w 6020790"/>
              <a:gd name="connsiteY13" fmla="*/ 570016 h 8787740"/>
              <a:gd name="connsiteX14" fmla="*/ 2612571 w 6020790"/>
              <a:gd name="connsiteY14" fmla="*/ 570016 h 8787740"/>
              <a:gd name="connsiteX15" fmla="*/ 2766951 w 6020790"/>
              <a:gd name="connsiteY15" fmla="*/ 712520 h 8787740"/>
              <a:gd name="connsiteX16" fmla="*/ 2897579 w 6020790"/>
              <a:gd name="connsiteY16" fmla="*/ 712520 h 8787740"/>
              <a:gd name="connsiteX17" fmla="*/ 3277590 w 6020790"/>
              <a:gd name="connsiteY17" fmla="*/ 676894 h 8787740"/>
              <a:gd name="connsiteX18" fmla="*/ 3586348 w 6020790"/>
              <a:gd name="connsiteY18" fmla="*/ 641268 h 8787740"/>
              <a:gd name="connsiteX19" fmla="*/ 3871356 w 6020790"/>
              <a:gd name="connsiteY19" fmla="*/ 724395 h 8787740"/>
              <a:gd name="connsiteX20" fmla="*/ 4180114 w 6020790"/>
              <a:gd name="connsiteY20" fmla="*/ 783771 h 8787740"/>
              <a:gd name="connsiteX21" fmla="*/ 4275117 w 6020790"/>
              <a:gd name="connsiteY21" fmla="*/ 641268 h 8787740"/>
              <a:gd name="connsiteX22" fmla="*/ 4334494 w 6020790"/>
              <a:gd name="connsiteY22" fmla="*/ 510639 h 8787740"/>
              <a:gd name="connsiteX23" fmla="*/ 4524499 w 6020790"/>
              <a:gd name="connsiteY23" fmla="*/ 522514 h 8787740"/>
              <a:gd name="connsiteX24" fmla="*/ 4667003 w 6020790"/>
              <a:gd name="connsiteY24" fmla="*/ 653143 h 8787740"/>
              <a:gd name="connsiteX25" fmla="*/ 4833257 w 6020790"/>
              <a:gd name="connsiteY25" fmla="*/ 629392 h 8787740"/>
              <a:gd name="connsiteX26" fmla="*/ 4928260 w 6020790"/>
              <a:gd name="connsiteY26" fmla="*/ 546265 h 8787740"/>
              <a:gd name="connsiteX27" fmla="*/ 4952010 w 6020790"/>
              <a:gd name="connsiteY27" fmla="*/ 439387 h 8787740"/>
              <a:gd name="connsiteX28" fmla="*/ 5260769 w 6020790"/>
              <a:gd name="connsiteY28" fmla="*/ 403761 h 8787740"/>
              <a:gd name="connsiteX29" fmla="*/ 5415148 w 6020790"/>
              <a:gd name="connsiteY29" fmla="*/ 593766 h 8787740"/>
              <a:gd name="connsiteX30" fmla="*/ 5569527 w 6020790"/>
              <a:gd name="connsiteY30" fmla="*/ 617517 h 8787740"/>
              <a:gd name="connsiteX31" fmla="*/ 5628904 w 6020790"/>
              <a:gd name="connsiteY31" fmla="*/ 534390 h 8787740"/>
              <a:gd name="connsiteX32" fmla="*/ 5712031 w 6020790"/>
              <a:gd name="connsiteY32" fmla="*/ 415636 h 8787740"/>
              <a:gd name="connsiteX33" fmla="*/ 5878286 w 6020790"/>
              <a:gd name="connsiteY33" fmla="*/ 142504 h 8787740"/>
              <a:gd name="connsiteX34" fmla="*/ 5807034 w 6020790"/>
              <a:gd name="connsiteY34" fmla="*/ 0 h 8787740"/>
              <a:gd name="connsiteX35" fmla="*/ 6020790 w 6020790"/>
              <a:gd name="connsiteY35" fmla="*/ 11875 h 8787740"/>
              <a:gd name="connsiteX36" fmla="*/ 5925787 w 6020790"/>
              <a:gd name="connsiteY36" fmla="*/ 380010 h 8787740"/>
              <a:gd name="connsiteX37" fmla="*/ 5842660 w 6020790"/>
              <a:gd name="connsiteY37" fmla="*/ 415636 h 8787740"/>
              <a:gd name="connsiteX38" fmla="*/ 5842660 w 6020790"/>
              <a:gd name="connsiteY38" fmla="*/ 593766 h 8787740"/>
              <a:gd name="connsiteX39" fmla="*/ 5747657 w 6020790"/>
              <a:gd name="connsiteY39" fmla="*/ 700644 h 8787740"/>
              <a:gd name="connsiteX40" fmla="*/ 5593278 w 6020790"/>
              <a:gd name="connsiteY40" fmla="*/ 736270 h 8787740"/>
              <a:gd name="connsiteX41" fmla="*/ 5355771 w 6020790"/>
              <a:gd name="connsiteY41" fmla="*/ 771896 h 8787740"/>
              <a:gd name="connsiteX42" fmla="*/ 5058888 w 6020790"/>
              <a:gd name="connsiteY42" fmla="*/ 736270 h 8787740"/>
              <a:gd name="connsiteX43" fmla="*/ 4880758 w 6020790"/>
              <a:gd name="connsiteY43" fmla="*/ 831273 h 8787740"/>
              <a:gd name="connsiteX44" fmla="*/ 4797631 w 6020790"/>
              <a:gd name="connsiteY44" fmla="*/ 878774 h 8787740"/>
              <a:gd name="connsiteX45" fmla="*/ 4940135 w 6020790"/>
              <a:gd name="connsiteY45" fmla="*/ 1092530 h 8787740"/>
              <a:gd name="connsiteX46" fmla="*/ 4975761 w 6020790"/>
              <a:gd name="connsiteY46" fmla="*/ 1318161 h 8787740"/>
              <a:gd name="connsiteX47" fmla="*/ 4857008 w 6020790"/>
              <a:gd name="connsiteY47" fmla="*/ 1484416 h 8787740"/>
              <a:gd name="connsiteX48" fmla="*/ 4963886 w 6020790"/>
              <a:gd name="connsiteY48" fmla="*/ 1638795 h 8787740"/>
              <a:gd name="connsiteX49" fmla="*/ 5023262 w 6020790"/>
              <a:gd name="connsiteY49" fmla="*/ 1816925 h 8787740"/>
              <a:gd name="connsiteX50" fmla="*/ 4963886 w 6020790"/>
              <a:gd name="connsiteY50" fmla="*/ 1935678 h 8787740"/>
              <a:gd name="connsiteX51" fmla="*/ 4702629 w 6020790"/>
              <a:gd name="connsiteY51" fmla="*/ 1769423 h 8787740"/>
              <a:gd name="connsiteX52" fmla="*/ 4690753 w 6020790"/>
              <a:gd name="connsiteY52" fmla="*/ 1923803 h 8787740"/>
              <a:gd name="connsiteX53" fmla="*/ 4904509 w 6020790"/>
              <a:gd name="connsiteY53" fmla="*/ 2042556 h 8787740"/>
              <a:gd name="connsiteX54" fmla="*/ 4821382 w 6020790"/>
              <a:gd name="connsiteY54" fmla="*/ 2125683 h 8787740"/>
              <a:gd name="connsiteX55" fmla="*/ 4655127 w 6020790"/>
              <a:gd name="connsiteY55" fmla="*/ 2113808 h 8787740"/>
              <a:gd name="connsiteX56" fmla="*/ 4631377 w 6020790"/>
              <a:gd name="connsiteY56" fmla="*/ 2220686 h 8787740"/>
              <a:gd name="connsiteX57" fmla="*/ 4631377 w 6020790"/>
              <a:gd name="connsiteY57" fmla="*/ 2315688 h 8787740"/>
              <a:gd name="connsiteX58" fmla="*/ 4726379 w 6020790"/>
              <a:gd name="connsiteY58" fmla="*/ 2363190 h 8787740"/>
              <a:gd name="connsiteX59" fmla="*/ 4773881 w 6020790"/>
              <a:gd name="connsiteY59" fmla="*/ 2375065 h 8787740"/>
              <a:gd name="connsiteX60" fmla="*/ 4773881 w 6020790"/>
              <a:gd name="connsiteY60" fmla="*/ 2375065 h 8787740"/>
              <a:gd name="connsiteX61" fmla="*/ 4797631 w 6020790"/>
              <a:gd name="connsiteY61" fmla="*/ 2470068 h 8787740"/>
              <a:gd name="connsiteX62" fmla="*/ 4750130 w 6020790"/>
              <a:gd name="connsiteY62" fmla="*/ 2553195 h 8787740"/>
              <a:gd name="connsiteX63" fmla="*/ 4797631 w 6020790"/>
              <a:gd name="connsiteY63" fmla="*/ 2648197 h 8787740"/>
              <a:gd name="connsiteX64" fmla="*/ 4631377 w 6020790"/>
              <a:gd name="connsiteY64" fmla="*/ 2719449 h 8787740"/>
              <a:gd name="connsiteX65" fmla="*/ 4548249 w 6020790"/>
              <a:gd name="connsiteY65" fmla="*/ 2695699 h 8787740"/>
              <a:gd name="connsiteX66" fmla="*/ 4453247 w 6020790"/>
              <a:gd name="connsiteY66" fmla="*/ 2802577 h 8787740"/>
              <a:gd name="connsiteX67" fmla="*/ 4465122 w 6020790"/>
              <a:gd name="connsiteY67" fmla="*/ 2933205 h 8787740"/>
              <a:gd name="connsiteX68" fmla="*/ 4417621 w 6020790"/>
              <a:gd name="connsiteY68" fmla="*/ 3016333 h 8787740"/>
              <a:gd name="connsiteX69" fmla="*/ 4298868 w 6020790"/>
              <a:gd name="connsiteY69" fmla="*/ 3075709 h 8787740"/>
              <a:gd name="connsiteX70" fmla="*/ 4251366 w 6020790"/>
              <a:gd name="connsiteY70" fmla="*/ 3277590 h 8787740"/>
              <a:gd name="connsiteX71" fmla="*/ 4227616 w 6020790"/>
              <a:gd name="connsiteY71" fmla="*/ 3384468 h 8787740"/>
              <a:gd name="connsiteX72" fmla="*/ 4239491 w 6020790"/>
              <a:gd name="connsiteY72" fmla="*/ 3491346 h 8787740"/>
              <a:gd name="connsiteX73" fmla="*/ 4108862 w 6020790"/>
              <a:gd name="connsiteY73" fmla="*/ 3562597 h 8787740"/>
              <a:gd name="connsiteX74" fmla="*/ 4073236 w 6020790"/>
              <a:gd name="connsiteY74" fmla="*/ 3752603 h 8787740"/>
              <a:gd name="connsiteX75" fmla="*/ 3978234 w 6020790"/>
              <a:gd name="connsiteY75" fmla="*/ 3871356 h 8787740"/>
              <a:gd name="connsiteX76" fmla="*/ 3788229 w 6020790"/>
              <a:gd name="connsiteY76" fmla="*/ 4085112 h 8787740"/>
              <a:gd name="connsiteX77" fmla="*/ 3752603 w 6020790"/>
              <a:gd name="connsiteY77" fmla="*/ 4263242 h 8787740"/>
              <a:gd name="connsiteX78" fmla="*/ 3800104 w 6020790"/>
              <a:gd name="connsiteY78" fmla="*/ 4465122 h 8787740"/>
              <a:gd name="connsiteX79" fmla="*/ 3681351 w 6020790"/>
              <a:gd name="connsiteY79" fmla="*/ 4690753 h 8787740"/>
              <a:gd name="connsiteX80" fmla="*/ 3835730 w 6020790"/>
              <a:gd name="connsiteY80" fmla="*/ 5035138 h 8787740"/>
              <a:gd name="connsiteX81" fmla="*/ 3978234 w 6020790"/>
              <a:gd name="connsiteY81" fmla="*/ 5522026 h 8787740"/>
              <a:gd name="connsiteX82" fmla="*/ 3966358 w 6020790"/>
              <a:gd name="connsiteY82" fmla="*/ 5783283 h 8787740"/>
              <a:gd name="connsiteX83" fmla="*/ 4096987 w 6020790"/>
              <a:gd name="connsiteY83" fmla="*/ 6092042 h 8787740"/>
              <a:gd name="connsiteX84" fmla="*/ 4251366 w 6020790"/>
              <a:gd name="connsiteY84" fmla="*/ 6567055 h 8787740"/>
              <a:gd name="connsiteX85" fmla="*/ 4298868 w 6020790"/>
              <a:gd name="connsiteY85" fmla="*/ 6768935 h 8787740"/>
              <a:gd name="connsiteX86" fmla="*/ 4536374 w 6020790"/>
              <a:gd name="connsiteY86" fmla="*/ 6935190 h 8787740"/>
              <a:gd name="connsiteX87" fmla="*/ 4536374 w 6020790"/>
              <a:gd name="connsiteY87" fmla="*/ 7184571 h 8787740"/>
              <a:gd name="connsiteX88" fmla="*/ 4785756 w 6020790"/>
              <a:gd name="connsiteY88" fmla="*/ 7505205 h 8787740"/>
              <a:gd name="connsiteX89" fmla="*/ 4940135 w 6020790"/>
              <a:gd name="connsiteY89" fmla="*/ 7861465 h 8787740"/>
              <a:gd name="connsiteX90" fmla="*/ 5248894 w 6020790"/>
              <a:gd name="connsiteY90" fmla="*/ 8122722 h 8787740"/>
              <a:gd name="connsiteX91" fmla="*/ 5367647 w 6020790"/>
              <a:gd name="connsiteY91" fmla="*/ 8431481 h 8787740"/>
              <a:gd name="connsiteX92" fmla="*/ 5628904 w 6020790"/>
              <a:gd name="connsiteY92" fmla="*/ 8704613 h 8787740"/>
              <a:gd name="connsiteX93" fmla="*/ 5688281 w 6020790"/>
              <a:gd name="connsiteY93" fmla="*/ 8787740 h 8787740"/>
              <a:gd name="connsiteX94" fmla="*/ 3954483 w 6020790"/>
              <a:gd name="connsiteY94" fmla="*/ 8763990 h 8787740"/>
              <a:gd name="connsiteX95" fmla="*/ 4132613 w 6020790"/>
              <a:gd name="connsiteY95" fmla="*/ 8360229 h 8787740"/>
              <a:gd name="connsiteX96" fmla="*/ 4251366 w 6020790"/>
              <a:gd name="connsiteY96" fmla="*/ 7992094 h 8787740"/>
              <a:gd name="connsiteX97" fmla="*/ 4144488 w 6020790"/>
              <a:gd name="connsiteY97" fmla="*/ 7469579 h 8787740"/>
              <a:gd name="connsiteX98" fmla="*/ 3990109 w 6020790"/>
              <a:gd name="connsiteY98" fmla="*/ 7125195 h 8787740"/>
              <a:gd name="connsiteX99" fmla="*/ 3823855 w 6020790"/>
              <a:gd name="connsiteY99" fmla="*/ 6685808 h 8787740"/>
              <a:gd name="connsiteX100" fmla="*/ 3550722 w 6020790"/>
              <a:gd name="connsiteY100" fmla="*/ 6258296 h 8787740"/>
              <a:gd name="connsiteX101" fmla="*/ 3420094 w 6020790"/>
              <a:gd name="connsiteY101" fmla="*/ 5866410 h 8787740"/>
              <a:gd name="connsiteX102" fmla="*/ 3289465 w 6020790"/>
              <a:gd name="connsiteY102" fmla="*/ 5462649 h 8787740"/>
              <a:gd name="connsiteX103" fmla="*/ 3158836 w 6020790"/>
              <a:gd name="connsiteY103" fmla="*/ 4975761 h 8787740"/>
              <a:gd name="connsiteX104" fmla="*/ 3111335 w 6020790"/>
              <a:gd name="connsiteY104" fmla="*/ 4655127 h 8787740"/>
              <a:gd name="connsiteX105" fmla="*/ 3111335 w 6020790"/>
              <a:gd name="connsiteY105" fmla="*/ 4263242 h 8787740"/>
              <a:gd name="connsiteX106" fmla="*/ 3182587 w 6020790"/>
              <a:gd name="connsiteY106" fmla="*/ 3978234 h 8787740"/>
              <a:gd name="connsiteX107" fmla="*/ 3313216 w 6020790"/>
              <a:gd name="connsiteY107" fmla="*/ 3550722 h 8787740"/>
              <a:gd name="connsiteX108" fmla="*/ 3265714 w 6020790"/>
              <a:gd name="connsiteY108" fmla="*/ 3265714 h 8787740"/>
              <a:gd name="connsiteX109" fmla="*/ 3348842 w 6020790"/>
              <a:gd name="connsiteY109" fmla="*/ 3028208 h 8787740"/>
              <a:gd name="connsiteX110" fmla="*/ 3384468 w 6020790"/>
              <a:gd name="connsiteY110" fmla="*/ 2873829 h 8787740"/>
              <a:gd name="connsiteX111" fmla="*/ 3479470 w 6020790"/>
              <a:gd name="connsiteY111" fmla="*/ 2636322 h 8787740"/>
              <a:gd name="connsiteX112" fmla="*/ 3538847 w 6020790"/>
              <a:gd name="connsiteY112" fmla="*/ 2220686 h 8787740"/>
              <a:gd name="connsiteX113" fmla="*/ 3621974 w 6020790"/>
              <a:gd name="connsiteY113" fmla="*/ 1698171 h 8787740"/>
              <a:gd name="connsiteX114" fmla="*/ 3515096 w 6020790"/>
              <a:gd name="connsiteY114" fmla="*/ 1270660 h 8787740"/>
              <a:gd name="connsiteX115" fmla="*/ 3277590 w 6020790"/>
              <a:gd name="connsiteY115" fmla="*/ 1175657 h 8787740"/>
              <a:gd name="connsiteX116" fmla="*/ 2719449 w 6020790"/>
              <a:gd name="connsiteY116" fmla="*/ 1151907 h 8787740"/>
              <a:gd name="connsiteX117" fmla="*/ 2090057 w 6020790"/>
              <a:gd name="connsiteY117" fmla="*/ 1151907 h 8787740"/>
              <a:gd name="connsiteX118" fmla="*/ 1864426 w 6020790"/>
              <a:gd name="connsiteY118" fmla="*/ 1246909 h 8787740"/>
              <a:gd name="connsiteX119" fmla="*/ 1686296 w 6020790"/>
              <a:gd name="connsiteY119" fmla="*/ 1294410 h 8787740"/>
              <a:gd name="connsiteX120" fmla="*/ 1543792 w 6020790"/>
              <a:gd name="connsiteY120" fmla="*/ 1187533 h 8787740"/>
              <a:gd name="connsiteX121" fmla="*/ 1140031 w 6020790"/>
              <a:gd name="connsiteY121" fmla="*/ 1187533 h 8787740"/>
              <a:gd name="connsiteX122" fmla="*/ 783771 w 6020790"/>
              <a:gd name="connsiteY122" fmla="*/ 1104405 h 8787740"/>
              <a:gd name="connsiteX123" fmla="*/ 237506 w 6020790"/>
              <a:gd name="connsiteY123" fmla="*/ 1045029 h 8787740"/>
              <a:gd name="connsiteX124" fmla="*/ 11875 w 6020790"/>
              <a:gd name="connsiteY124" fmla="*/ 1056904 h 8787740"/>
              <a:gd name="connsiteX125" fmla="*/ 0 w 6020790"/>
              <a:gd name="connsiteY125" fmla="*/ 178130 h 8787740"/>
              <a:gd name="connsiteX126" fmla="*/ 71252 w 6020790"/>
              <a:gd name="connsiteY126" fmla="*/ 201881 h 8787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6020790" h="8787740">
                <a:moveTo>
                  <a:pt x="71252" y="201881"/>
                </a:moveTo>
                <a:lnTo>
                  <a:pt x="415636" y="273133"/>
                </a:lnTo>
                <a:lnTo>
                  <a:pt x="510639" y="190005"/>
                </a:lnTo>
                <a:lnTo>
                  <a:pt x="581891" y="95003"/>
                </a:lnTo>
                <a:lnTo>
                  <a:pt x="688769" y="106878"/>
                </a:lnTo>
                <a:lnTo>
                  <a:pt x="938151" y="118753"/>
                </a:lnTo>
                <a:lnTo>
                  <a:pt x="1116281" y="95003"/>
                </a:lnTo>
                <a:lnTo>
                  <a:pt x="1163782" y="225631"/>
                </a:lnTo>
                <a:lnTo>
                  <a:pt x="1306286" y="225631"/>
                </a:lnTo>
                <a:lnTo>
                  <a:pt x="1436914" y="213756"/>
                </a:lnTo>
                <a:lnTo>
                  <a:pt x="1615044" y="201881"/>
                </a:lnTo>
                <a:lnTo>
                  <a:pt x="1900052" y="570016"/>
                </a:lnTo>
                <a:lnTo>
                  <a:pt x="2101932" y="617517"/>
                </a:lnTo>
                <a:lnTo>
                  <a:pt x="2351314" y="570016"/>
                </a:lnTo>
                <a:lnTo>
                  <a:pt x="2612571" y="570016"/>
                </a:lnTo>
                <a:lnTo>
                  <a:pt x="2766951" y="712520"/>
                </a:lnTo>
                <a:lnTo>
                  <a:pt x="2897579" y="712520"/>
                </a:lnTo>
                <a:lnTo>
                  <a:pt x="3277590" y="676894"/>
                </a:lnTo>
                <a:lnTo>
                  <a:pt x="3586348" y="641268"/>
                </a:lnTo>
                <a:lnTo>
                  <a:pt x="3871356" y="724395"/>
                </a:lnTo>
                <a:lnTo>
                  <a:pt x="4180114" y="783771"/>
                </a:lnTo>
                <a:lnTo>
                  <a:pt x="4275117" y="641268"/>
                </a:lnTo>
                <a:lnTo>
                  <a:pt x="4334494" y="510639"/>
                </a:lnTo>
                <a:lnTo>
                  <a:pt x="4524499" y="522514"/>
                </a:lnTo>
                <a:lnTo>
                  <a:pt x="4667003" y="653143"/>
                </a:lnTo>
                <a:lnTo>
                  <a:pt x="4833257" y="629392"/>
                </a:lnTo>
                <a:lnTo>
                  <a:pt x="4928260" y="546265"/>
                </a:lnTo>
                <a:lnTo>
                  <a:pt x="4952010" y="439387"/>
                </a:lnTo>
                <a:lnTo>
                  <a:pt x="5260769" y="403761"/>
                </a:lnTo>
                <a:lnTo>
                  <a:pt x="5415148" y="593766"/>
                </a:lnTo>
                <a:cubicBezTo>
                  <a:pt x="5537483" y="620952"/>
                  <a:pt x="5485531" y="617517"/>
                  <a:pt x="5569527" y="617517"/>
                </a:cubicBezTo>
                <a:lnTo>
                  <a:pt x="5628904" y="534390"/>
                </a:lnTo>
                <a:lnTo>
                  <a:pt x="5712031" y="415636"/>
                </a:lnTo>
                <a:lnTo>
                  <a:pt x="5878286" y="142504"/>
                </a:lnTo>
                <a:lnTo>
                  <a:pt x="5807034" y="0"/>
                </a:lnTo>
                <a:lnTo>
                  <a:pt x="6020790" y="11875"/>
                </a:lnTo>
                <a:lnTo>
                  <a:pt x="5925787" y="380010"/>
                </a:lnTo>
                <a:lnTo>
                  <a:pt x="5842660" y="415636"/>
                </a:lnTo>
                <a:lnTo>
                  <a:pt x="5842660" y="593766"/>
                </a:lnTo>
                <a:lnTo>
                  <a:pt x="5747657" y="700644"/>
                </a:lnTo>
                <a:lnTo>
                  <a:pt x="5593278" y="736270"/>
                </a:lnTo>
                <a:lnTo>
                  <a:pt x="5355771" y="771896"/>
                </a:lnTo>
                <a:lnTo>
                  <a:pt x="5058888" y="736270"/>
                </a:lnTo>
                <a:lnTo>
                  <a:pt x="4880758" y="831273"/>
                </a:lnTo>
                <a:lnTo>
                  <a:pt x="4797631" y="878774"/>
                </a:lnTo>
                <a:lnTo>
                  <a:pt x="4940135" y="1092530"/>
                </a:lnTo>
                <a:lnTo>
                  <a:pt x="4975761" y="1318161"/>
                </a:lnTo>
                <a:lnTo>
                  <a:pt x="4857008" y="1484416"/>
                </a:lnTo>
                <a:lnTo>
                  <a:pt x="4963886" y="1638795"/>
                </a:lnTo>
                <a:lnTo>
                  <a:pt x="5023262" y="1816925"/>
                </a:lnTo>
                <a:lnTo>
                  <a:pt x="4963886" y="1935678"/>
                </a:lnTo>
                <a:lnTo>
                  <a:pt x="4702629" y="1769423"/>
                </a:lnTo>
                <a:lnTo>
                  <a:pt x="4690753" y="1923803"/>
                </a:lnTo>
                <a:lnTo>
                  <a:pt x="4904509" y="2042556"/>
                </a:lnTo>
                <a:lnTo>
                  <a:pt x="4821382" y="2125683"/>
                </a:lnTo>
                <a:lnTo>
                  <a:pt x="4655127" y="2113808"/>
                </a:lnTo>
                <a:lnTo>
                  <a:pt x="4631377" y="2220686"/>
                </a:lnTo>
                <a:lnTo>
                  <a:pt x="4631377" y="2315688"/>
                </a:lnTo>
                <a:cubicBezTo>
                  <a:pt x="4663044" y="2331522"/>
                  <a:pt x="4693697" y="2349573"/>
                  <a:pt x="4726379" y="2363190"/>
                </a:cubicBezTo>
                <a:cubicBezTo>
                  <a:pt x="4741445" y="2369467"/>
                  <a:pt x="4773881" y="2375065"/>
                  <a:pt x="4773881" y="2375065"/>
                </a:cubicBezTo>
                <a:lnTo>
                  <a:pt x="4773881" y="2375065"/>
                </a:lnTo>
                <a:lnTo>
                  <a:pt x="4797631" y="2470068"/>
                </a:lnTo>
                <a:lnTo>
                  <a:pt x="4750130" y="2553195"/>
                </a:lnTo>
                <a:lnTo>
                  <a:pt x="4797631" y="2648197"/>
                </a:lnTo>
                <a:lnTo>
                  <a:pt x="4631377" y="2719449"/>
                </a:lnTo>
                <a:lnTo>
                  <a:pt x="4548249" y="2695699"/>
                </a:lnTo>
                <a:lnTo>
                  <a:pt x="4453247" y="2802577"/>
                </a:lnTo>
                <a:lnTo>
                  <a:pt x="4465122" y="2933205"/>
                </a:lnTo>
                <a:lnTo>
                  <a:pt x="4417621" y="3016333"/>
                </a:lnTo>
                <a:lnTo>
                  <a:pt x="4298868" y="3075709"/>
                </a:lnTo>
                <a:lnTo>
                  <a:pt x="4251366" y="3277590"/>
                </a:lnTo>
                <a:lnTo>
                  <a:pt x="4227616" y="3384468"/>
                </a:lnTo>
                <a:lnTo>
                  <a:pt x="4239491" y="3491346"/>
                </a:lnTo>
                <a:lnTo>
                  <a:pt x="4108862" y="3562597"/>
                </a:lnTo>
                <a:lnTo>
                  <a:pt x="4073236" y="3752603"/>
                </a:lnTo>
                <a:lnTo>
                  <a:pt x="3978234" y="3871356"/>
                </a:lnTo>
                <a:lnTo>
                  <a:pt x="3788229" y="4085112"/>
                </a:lnTo>
                <a:lnTo>
                  <a:pt x="3752603" y="4263242"/>
                </a:lnTo>
                <a:lnTo>
                  <a:pt x="3800104" y="4465122"/>
                </a:lnTo>
                <a:lnTo>
                  <a:pt x="3681351" y="4690753"/>
                </a:lnTo>
                <a:lnTo>
                  <a:pt x="3835730" y="5035138"/>
                </a:lnTo>
                <a:lnTo>
                  <a:pt x="3978234" y="5522026"/>
                </a:lnTo>
                <a:lnTo>
                  <a:pt x="3966358" y="5783283"/>
                </a:lnTo>
                <a:lnTo>
                  <a:pt x="4096987" y="6092042"/>
                </a:lnTo>
                <a:lnTo>
                  <a:pt x="4251366" y="6567055"/>
                </a:lnTo>
                <a:lnTo>
                  <a:pt x="4298868" y="6768935"/>
                </a:lnTo>
                <a:lnTo>
                  <a:pt x="4536374" y="6935190"/>
                </a:lnTo>
                <a:lnTo>
                  <a:pt x="4536374" y="7184571"/>
                </a:lnTo>
                <a:lnTo>
                  <a:pt x="4785756" y="7505205"/>
                </a:lnTo>
                <a:lnTo>
                  <a:pt x="4940135" y="7861465"/>
                </a:lnTo>
                <a:lnTo>
                  <a:pt x="5248894" y="8122722"/>
                </a:lnTo>
                <a:lnTo>
                  <a:pt x="5367647" y="8431481"/>
                </a:lnTo>
                <a:lnTo>
                  <a:pt x="5628904" y="8704613"/>
                </a:lnTo>
                <a:lnTo>
                  <a:pt x="5688281" y="8787740"/>
                </a:lnTo>
                <a:lnTo>
                  <a:pt x="3954483" y="8763990"/>
                </a:lnTo>
                <a:lnTo>
                  <a:pt x="4132613" y="8360229"/>
                </a:lnTo>
                <a:lnTo>
                  <a:pt x="4251366" y="7992094"/>
                </a:lnTo>
                <a:lnTo>
                  <a:pt x="4144488" y="7469579"/>
                </a:lnTo>
                <a:lnTo>
                  <a:pt x="3990109" y="7125195"/>
                </a:lnTo>
                <a:lnTo>
                  <a:pt x="3823855" y="6685808"/>
                </a:lnTo>
                <a:lnTo>
                  <a:pt x="3550722" y="6258296"/>
                </a:lnTo>
                <a:lnTo>
                  <a:pt x="3420094" y="5866410"/>
                </a:lnTo>
                <a:lnTo>
                  <a:pt x="3289465" y="5462649"/>
                </a:lnTo>
                <a:lnTo>
                  <a:pt x="3158836" y="4975761"/>
                </a:lnTo>
                <a:lnTo>
                  <a:pt x="3111335" y="4655127"/>
                </a:lnTo>
                <a:lnTo>
                  <a:pt x="3111335" y="4263242"/>
                </a:lnTo>
                <a:lnTo>
                  <a:pt x="3182587" y="3978234"/>
                </a:lnTo>
                <a:lnTo>
                  <a:pt x="3313216" y="3550722"/>
                </a:lnTo>
                <a:lnTo>
                  <a:pt x="3265714" y="3265714"/>
                </a:lnTo>
                <a:lnTo>
                  <a:pt x="3348842" y="3028208"/>
                </a:lnTo>
                <a:lnTo>
                  <a:pt x="3384468" y="2873829"/>
                </a:lnTo>
                <a:lnTo>
                  <a:pt x="3479470" y="2636322"/>
                </a:lnTo>
                <a:lnTo>
                  <a:pt x="3538847" y="2220686"/>
                </a:lnTo>
                <a:lnTo>
                  <a:pt x="3621974" y="1698171"/>
                </a:lnTo>
                <a:lnTo>
                  <a:pt x="3515096" y="1270660"/>
                </a:lnTo>
                <a:lnTo>
                  <a:pt x="3277590" y="1175657"/>
                </a:lnTo>
                <a:lnTo>
                  <a:pt x="2719449" y="1151907"/>
                </a:lnTo>
                <a:lnTo>
                  <a:pt x="2090057" y="1151907"/>
                </a:lnTo>
                <a:lnTo>
                  <a:pt x="1864426" y="1246909"/>
                </a:lnTo>
                <a:lnTo>
                  <a:pt x="1686296" y="1294410"/>
                </a:lnTo>
                <a:lnTo>
                  <a:pt x="1543792" y="1187533"/>
                </a:lnTo>
                <a:lnTo>
                  <a:pt x="1140031" y="1187533"/>
                </a:lnTo>
                <a:lnTo>
                  <a:pt x="783771" y="1104405"/>
                </a:lnTo>
                <a:lnTo>
                  <a:pt x="237506" y="1045029"/>
                </a:lnTo>
                <a:lnTo>
                  <a:pt x="11875" y="1056904"/>
                </a:lnTo>
                <a:lnTo>
                  <a:pt x="0" y="178130"/>
                </a:lnTo>
                <a:lnTo>
                  <a:pt x="71252" y="201881"/>
                </a:lnTo>
                <a:close/>
              </a:path>
            </a:pathLst>
          </a:custGeom>
          <a:pattFill prst="pct90">
            <a:fgClr>
              <a:srgbClr val="FFFFFF"/>
            </a:fgClr>
            <a:bgClr>
              <a:schemeClr val="bg1"/>
            </a:bgClr>
          </a:patt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0" tIns="45670" rIns="91330" bIns="45670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558" name="Text Box 182"/>
          <p:cNvSpPr txBox="1">
            <a:spLocks noChangeArrowheads="1"/>
          </p:cNvSpPr>
          <p:nvPr/>
        </p:nvSpPr>
        <p:spPr bwMode="auto">
          <a:xfrm>
            <a:off x="2133600" y="6411915"/>
            <a:ext cx="1246188" cy="26401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Гребни</a:t>
            </a:r>
          </a:p>
        </p:txBody>
      </p:sp>
      <p:sp>
        <p:nvSpPr>
          <p:cNvPr id="23559" name="Text Box 182"/>
          <p:cNvSpPr txBox="1">
            <a:spLocks noChangeArrowheads="1"/>
          </p:cNvSpPr>
          <p:nvPr/>
        </p:nvSpPr>
        <p:spPr bwMode="auto">
          <a:xfrm>
            <a:off x="2057401" y="4800600"/>
            <a:ext cx="1246188" cy="26401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Матюшино</a:t>
            </a:r>
          </a:p>
        </p:txBody>
      </p:sp>
      <p:sp>
        <p:nvSpPr>
          <p:cNvPr id="23560" name="Text Box 182"/>
          <p:cNvSpPr txBox="1">
            <a:spLocks noChangeArrowheads="1"/>
          </p:cNvSpPr>
          <p:nvPr/>
        </p:nvSpPr>
        <p:spPr bwMode="auto">
          <a:xfrm>
            <a:off x="3962400" y="4419600"/>
            <a:ext cx="1246188" cy="26401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Зеленый Бор</a:t>
            </a:r>
          </a:p>
        </p:txBody>
      </p:sp>
      <p:sp>
        <p:nvSpPr>
          <p:cNvPr id="23" name="Прямоугольная выноска 22"/>
          <p:cNvSpPr/>
          <p:nvPr/>
        </p:nvSpPr>
        <p:spPr>
          <a:xfrm>
            <a:off x="14288" y="8021638"/>
            <a:ext cx="5334000" cy="1579562"/>
          </a:xfrm>
          <a:prstGeom prst="wedgeRectCallout">
            <a:avLst>
              <a:gd name="adj1" fmla="val 19625"/>
              <a:gd name="adj2" fmla="val 11404"/>
            </a:avLst>
          </a:prstGeom>
          <a:solidFill>
            <a:sysClr val="window" lastClr="FFFFFF"/>
          </a:solidFill>
          <a:ln w="127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lIns="91330" tIns="45670" rIns="91330" bIns="45670" anchor="ctr"/>
          <a:lstStyle/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ctr" defTabSz="91328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Опасный участок!</a:t>
            </a:r>
          </a:p>
          <a:p>
            <a:pPr algn="ctr" defTabSz="91328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Река Волга, Верхне-</a:t>
            </a:r>
            <a:r>
              <a:rPr lang="ru-RU" sz="1400" b="1" u="sng" kern="0" dirty="0" err="1">
                <a:solidFill>
                  <a:prstClr val="black"/>
                </a:solidFill>
                <a:cs typeface="Times New Roman" panose="02020603050405020304" pitchFamily="18" charset="0"/>
              </a:rPr>
              <a:t>Услонский</a:t>
            </a: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, </a:t>
            </a:r>
            <a:r>
              <a:rPr lang="ru-RU" sz="1400" b="1" u="sng" kern="0" dirty="0" err="1">
                <a:solidFill>
                  <a:prstClr val="black"/>
                </a:solidFill>
                <a:cs typeface="Times New Roman" panose="02020603050405020304" pitchFamily="18" charset="0"/>
              </a:rPr>
              <a:t>Лаишевский</a:t>
            </a: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 районы,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Строительство моста на трассе М-12,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 Разрушение ледяного покрова судами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Места локации и передвижения судов: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каждые 3 часа (круглосуточно) по маршруту:  </a:t>
            </a:r>
            <a:b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</a:b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База ООО Судоходная компания КАМА – н.п. Шеланга</a:t>
            </a:r>
            <a:endParaRPr lang="en-US" altLang="ru-RU" sz="1400" b="1" dirty="0">
              <a:solidFill>
                <a:srgbClr val="00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3170239" y="2565400"/>
            <a:ext cx="1531937" cy="5486400"/>
          </a:xfrm>
          <a:custGeom>
            <a:avLst/>
            <a:gdLst>
              <a:gd name="connsiteX0" fmla="*/ 1484415 w 1531917"/>
              <a:gd name="connsiteY0" fmla="*/ 59377 h 5486400"/>
              <a:gd name="connsiteX1" fmla="*/ 1270659 w 1531917"/>
              <a:gd name="connsiteY1" fmla="*/ 0 h 5486400"/>
              <a:gd name="connsiteX2" fmla="*/ 1187532 w 1531917"/>
              <a:gd name="connsiteY2" fmla="*/ 106878 h 5486400"/>
              <a:gd name="connsiteX3" fmla="*/ 1033153 w 1531917"/>
              <a:gd name="connsiteY3" fmla="*/ 154379 h 5486400"/>
              <a:gd name="connsiteX4" fmla="*/ 1009402 w 1531917"/>
              <a:gd name="connsiteY4" fmla="*/ 249382 h 5486400"/>
              <a:gd name="connsiteX5" fmla="*/ 985652 w 1531917"/>
              <a:gd name="connsiteY5" fmla="*/ 403761 h 5486400"/>
              <a:gd name="connsiteX6" fmla="*/ 866898 w 1531917"/>
              <a:gd name="connsiteY6" fmla="*/ 498764 h 5486400"/>
              <a:gd name="connsiteX7" fmla="*/ 724394 w 1531917"/>
              <a:gd name="connsiteY7" fmla="*/ 629392 h 5486400"/>
              <a:gd name="connsiteX8" fmla="*/ 700644 w 1531917"/>
              <a:gd name="connsiteY8" fmla="*/ 795647 h 5486400"/>
              <a:gd name="connsiteX9" fmla="*/ 629392 w 1531917"/>
              <a:gd name="connsiteY9" fmla="*/ 938151 h 5486400"/>
              <a:gd name="connsiteX10" fmla="*/ 534389 w 1531917"/>
              <a:gd name="connsiteY10" fmla="*/ 997527 h 5486400"/>
              <a:gd name="connsiteX11" fmla="*/ 463137 w 1531917"/>
              <a:gd name="connsiteY11" fmla="*/ 1116281 h 5486400"/>
              <a:gd name="connsiteX12" fmla="*/ 439387 w 1531917"/>
              <a:gd name="connsiteY12" fmla="*/ 1294411 h 5486400"/>
              <a:gd name="connsiteX13" fmla="*/ 368135 w 1531917"/>
              <a:gd name="connsiteY13" fmla="*/ 1389413 h 5486400"/>
              <a:gd name="connsiteX14" fmla="*/ 273132 w 1531917"/>
              <a:gd name="connsiteY14" fmla="*/ 1425039 h 5486400"/>
              <a:gd name="connsiteX15" fmla="*/ 166254 w 1531917"/>
              <a:gd name="connsiteY15" fmla="*/ 1496291 h 5486400"/>
              <a:gd name="connsiteX16" fmla="*/ 130628 w 1531917"/>
              <a:gd name="connsiteY16" fmla="*/ 1626920 h 5486400"/>
              <a:gd name="connsiteX17" fmla="*/ 178130 w 1531917"/>
              <a:gd name="connsiteY17" fmla="*/ 1769424 h 5486400"/>
              <a:gd name="connsiteX18" fmla="*/ 83127 w 1531917"/>
              <a:gd name="connsiteY18" fmla="*/ 2173185 h 5486400"/>
              <a:gd name="connsiteX19" fmla="*/ 0 w 1531917"/>
              <a:gd name="connsiteY19" fmla="*/ 2493818 h 5486400"/>
              <a:gd name="connsiteX20" fmla="*/ 0 w 1531917"/>
              <a:gd name="connsiteY20" fmla="*/ 2945081 h 5486400"/>
              <a:gd name="connsiteX21" fmla="*/ 118753 w 1531917"/>
              <a:gd name="connsiteY21" fmla="*/ 3621974 h 5486400"/>
              <a:gd name="connsiteX22" fmla="*/ 403761 w 1531917"/>
              <a:gd name="connsiteY22" fmla="*/ 4405746 h 5486400"/>
              <a:gd name="connsiteX23" fmla="*/ 475013 w 1531917"/>
              <a:gd name="connsiteY23" fmla="*/ 4583875 h 5486400"/>
              <a:gd name="connsiteX24" fmla="*/ 700644 w 1531917"/>
              <a:gd name="connsiteY24" fmla="*/ 4892634 h 5486400"/>
              <a:gd name="connsiteX25" fmla="*/ 855023 w 1531917"/>
              <a:gd name="connsiteY25" fmla="*/ 5415148 h 5486400"/>
              <a:gd name="connsiteX26" fmla="*/ 997527 w 1531917"/>
              <a:gd name="connsiteY26" fmla="*/ 5486400 h 5486400"/>
              <a:gd name="connsiteX27" fmla="*/ 997527 w 1531917"/>
              <a:gd name="connsiteY27" fmla="*/ 5486400 h 5486400"/>
              <a:gd name="connsiteX28" fmla="*/ 1080654 w 1531917"/>
              <a:gd name="connsiteY28" fmla="*/ 5427024 h 5486400"/>
              <a:gd name="connsiteX29" fmla="*/ 1163782 w 1531917"/>
              <a:gd name="connsiteY29" fmla="*/ 5403273 h 5486400"/>
              <a:gd name="connsiteX30" fmla="*/ 1235033 w 1531917"/>
              <a:gd name="connsiteY30" fmla="*/ 5403273 h 5486400"/>
              <a:gd name="connsiteX31" fmla="*/ 1235033 w 1531917"/>
              <a:gd name="connsiteY31" fmla="*/ 5403273 h 5486400"/>
              <a:gd name="connsiteX32" fmla="*/ 1294410 w 1531917"/>
              <a:gd name="connsiteY32" fmla="*/ 5260769 h 5486400"/>
              <a:gd name="connsiteX33" fmla="*/ 1056904 w 1531917"/>
              <a:gd name="connsiteY33" fmla="*/ 5070764 h 5486400"/>
              <a:gd name="connsiteX34" fmla="*/ 748145 w 1531917"/>
              <a:gd name="connsiteY34" fmla="*/ 4085112 h 5486400"/>
              <a:gd name="connsiteX35" fmla="*/ 760020 w 1531917"/>
              <a:gd name="connsiteY35" fmla="*/ 3811979 h 5486400"/>
              <a:gd name="connsiteX36" fmla="*/ 439387 w 1531917"/>
              <a:gd name="connsiteY36" fmla="*/ 3004457 h 5486400"/>
              <a:gd name="connsiteX37" fmla="*/ 546265 w 1531917"/>
              <a:gd name="connsiteY37" fmla="*/ 2743200 h 5486400"/>
              <a:gd name="connsiteX38" fmla="*/ 498763 w 1531917"/>
              <a:gd name="connsiteY38" fmla="*/ 2434442 h 5486400"/>
              <a:gd name="connsiteX39" fmla="*/ 605641 w 1531917"/>
              <a:gd name="connsiteY39" fmla="*/ 2256312 h 5486400"/>
              <a:gd name="connsiteX40" fmla="*/ 795646 w 1531917"/>
              <a:gd name="connsiteY40" fmla="*/ 2078182 h 5486400"/>
              <a:gd name="connsiteX41" fmla="*/ 807522 w 1531917"/>
              <a:gd name="connsiteY41" fmla="*/ 1911927 h 5486400"/>
              <a:gd name="connsiteX42" fmla="*/ 985652 w 1531917"/>
              <a:gd name="connsiteY42" fmla="*/ 1769424 h 5486400"/>
              <a:gd name="connsiteX43" fmla="*/ 1021278 w 1531917"/>
              <a:gd name="connsiteY43" fmla="*/ 1389413 h 5486400"/>
              <a:gd name="connsiteX44" fmla="*/ 1140031 w 1531917"/>
              <a:gd name="connsiteY44" fmla="*/ 1235034 h 5486400"/>
              <a:gd name="connsiteX45" fmla="*/ 1258784 w 1531917"/>
              <a:gd name="connsiteY45" fmla="*/ 1199408 h 5486400"/>
              <a:gd name="connsiteX46" fmla="*/ 1270659 w 1531917"/>
              <a:gd name="connsiteY46" fmla="*/ 1009403 h 5486400"/>
              <a:gd name="connsiteX47" fmla="*/ 1401288 w 1531917"/>
              <a:gd name="connsiteY47" fmla="*/ 938151 h 5486400"/>
              <a:gd name="connsiteX48" fmla="*/ 1531917 w 1531917"/>
              <a:gd name="connsiteY48" fmla="*/ 961901 h 5486400"/>
              <a:gd name="connsiteX49" fmla="*/ 1531917 w 1531917"/>
              <a:gd name="connsiteY49" fmla="*/ 783772 h 5486400"/>
              <a:gd name="connsiteX50" fmla="*/ 1531917 w 1531917"/>
              <a:gd name="connsiteY50" fmla="*/ 783772 h 5486400"/>
              <a:gd name="connsiteX51" fmla="*/ 1365662 w 1531917"/>
              <a:gd name="connsiteY51" fmla="*/ 676894 h 5486400"/>
              <a:gd name="connsiteX52" fmla="*/ 1389413 w 1531917"/>
              <a:gd name="connsiteY52" fmla="*/ 475013 h 5486400"/>
              <a:gd name="connsiteX53" fmla="*/ 1436914 w 1531917"/>
              <a:gd name="connsiteY53" fmla="*/ 261257 h 5486400"/>
              <a:gd name="connsiteX54" fmla="*/ 1484415 w 1531917"/>
              <a:gd name="connsiteY54" fmla="*/ 59377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531917" h="5486400">
                <a:moveTo>
                  <a:pt x="1484415" y="59377"/>
                </a:moveTo>
                <a:lnTo>
                  <a:pt x="1270659" y="0"/>
                </a:lnTo>
                <a:lnTo>
                  <a:pt x="1187532" y="106878"/>
                </a:lnTo>
                <a:lnTo>
                  <a:pt x="1033153" y="154379"/>
                </a:lnTo>
                <a:lnTo>
                  <a:pt x="1009402" y="249382"/>
                </a:lnTo>
                <a:lnTo>
                  <a:pt x="985652" y="403761"/>
                </a:lnTo>
                <a:lnTo>
                  <a:pt x="866898" y="498764"/>
                </a:lnTo>
                <a:lnTo>
                  <a:pt x="724394" y="629392"/>
                </a:lnTo>
                <a:lnTo>
                  <a:pt x="700644" y="795647"/>
                </a:lnTo>
                <a:lnTo>
                  <a:pt x="629392" y="938151"/>
                </a:lnTo>
                <a:lnTo>
                  <a:pt x="534389" y="997527"/>
                </a:lnTo>
                <a:lnTo>
                  <a:pt x="463137" y="1116281"/>
                </a:lnTo>
                <a:lnTo>
                  <a:pt x="439387" y="1294411"/>
                </a:lnTo>
                <a:lnTo>
                  <a:pt x="368135" y="1389413"/>
                </a:lnTo>
                <a:lnTo>
                  <a:pt x="273132" y="1425039"/>
                </a:lnTo>
                <a:lnTo>
                  <a:pt x="166254" y="1496291"/>
                </a:lnTo>
                <a:lnTo>
                  <a:pt x="130628" y="1626920"/>
                </a:lnTo>
                <a:lnTo>
                  <a:pt x="178130" y="1769424"/>
                </a:lnTo>
                <a:lnTo>
                  <a:pt x="83127" y="2173185"/>
                </a:lnTo>
                <a:lnTo>
                  <a:pt x="0" y="2493818"/>
                </a:lnTo>
                <a:lnTo>
                  <a:pt x="0" y="2945081"/>
                </a:lnTo>
                <a:lnTo>
                  <a:pt x="118753" y="3621974"/>
                </a:lnTo>
                <a:lnTo>
                  <a:pt x="403761" y="4405746"/>
                </a:lnTo>
                <a:lnTo>
                  <a:pt x="475013" y="4583875"/>
                </a:lnTo>
                <a:lnTo>
                  <a:pt x="700644" y="4892634"/>
                </a:lnTo>
                <a:lnTo>
                  <a:pt x="855023" y="5415148"/>
                </a:lnTo>
                <a:lnTo>
                  <a:pt x="997527" y="5486400"/>
                </a:lnTo>
                <a:lnTo>
                  <a:pt x="997527" y="5486400"/>
                </a:lnTo>
                <a:lnTo>
                  <a:pt x="1080654" y="5427024"/>
                </a:lnTo>
                <a:lnTo>
                  <a:pt x="1163782" y="5403273"/>
                </a:lnTo>
                <a:lnTo>
                  <a:pt x="1235033" y="5403273"/>
                </a:lnTo>
                <a:lnTo>
                  <a:pt x="1235033" y="5403273"/>
                </a:lnTo>
                <a:lnTo>
                  <a:pt x="1294410" y="5260769"/>
                </a:lnTo>
                <a:lnTo>
                  <a:pt x="1056904" y="5070764"/>
                </a:lnTo>
                <a:lnTo>
                  <a:pt x="748145" y="4085112"/>
                </a:lnTo>
                <a:lnTo>
                  <a:pt x="760020" y="3811979"/>
                </a:lnTo>
                <a:lnTo>
                  <a:pt x="439387" y="3004457"/>
                </a:lnTo>
                <a:lnTo>
                  <a:pt x="546265" y="2743200"/>
                </a:lnTo>
                <a:lnTo>
                  <a:pt x="498763" y="2434442"/>
                </a:lnTo>
                <a:lnTo>
                  <a:pt x="605641" y="2256312"/>
                </a:lnTo>
                <a:lnTo>
                  <a:pt x="795646" y="2078182"/>
                </a:lnTo>
                <a:lnTo>
                  <a:pt x="807522" y="1911927"/>
                </a:lnTo>
                <a:lnTo>
                  <a:pt x="985652" y="1769424"/>
                </a:lnTo>
                <a:lnTo>
                  <a:pt x="1021278" y="1389413"/>
                </a:lnTo>
                <a:lnTo>
                  <a:pt x="1140031" y="1235034"/>
                </a:lnTo>
                <a:lnTo>
                  <a:pt x="1258784" y="1199408"/>
                </a:lnTo>
                <a:lnTo>
                  <a:pt x="1270659" y="1009403"/>
                </a:lnTo>
                <a:lnTo>
                  <a:pt x="1401288" y="938151"/>
                </a:lnTo>
                <a:lnTo>
                  <a:pt x="1531917" y="961901"/>
                </a:lnTo>
                <a:lnTo>
                  <a:pt x="1531917" y="783772"/>
                </a:lnTo>
                <a:lnTo>
                  <a:pt x="1531917" y="783772"/>
                </a:lnTo>
                <a:lnTo>
                  <a:pt x="1365662" y="676894"/>
                </a:lnTo>
                <a:lnTo>
                  <a:pt x="1389413" y="475013"/>
                </a:lnTo>
                <a:lnTo>
                  <a:pt x="1436914" y="261257"/>
                </a:lnTo>
                <a:lnTo>
                  <a:pt x="1484415" y="59377"/>
                </a:lnTo>
                <a:close/>
              </a:path>
            </a:pathLst>
          </a:custGeom>
          <a:solidFill>
            <a:srgbClr val="00B0F0">
              <a:alpha val="83000"/>
            </a:srgbClr>
          </a:solidFill>
          <a:ln>
            <a:solidFill>
              <a:srgbClr val="FF0000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0" tIns="45670" rIns="91330" bIns="45670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563" name="Text Box 182"/>
          <p:cNvSpPr txBox="1">
            <a:spLocks noChangeArrowheads="1"/>
          </p:cNvSpPr>
          <p:nvPr/>
        </p:nvSpPr>
        <p:spPr bwMode="auto">
          <a:xfrm>
            <a:off x="4702176" y="2050528"/>
            <a:ext cx="2155824" cy="464072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>
                <a:solidFill>
                  <a:srgbClr val="000000"/>
                </a:solidFill>
                <a:cs typeface="Times New Roman" pitchFamily="18" charset="0"/>
              </a:rPr>
              <a:t>База ООО Судоходная Компания Кама</a:t>
            </a:r>
          </a:p>
        </p:txBody>
      </p:sp>
      <p:sp>
        <p:nvSpPr>
          <p:cNvPr id="4" name="Овал 3"/>
          <p:cNvSpPr/>
          <p:nvPr/>
        </p:nvSpPr>
        <p:spPr>
          <a:xfrm>
            <a:off x="4710115" y="2565399"/>
            <a:ext cx="333375" cy="304801"/>
          </a:xfrm>
          <a:prstGeom prst="ellipse">
            <a:avLst/>
          </a:prstGeom>
          <a:solidFill>
            <a:srgbClr val="FF0000"/>
          </a:solidFill>
          <a:ln>
            <a:solidFill>
              <a:srgbClr val="D7D7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0" tIns="45670" rIns="91330" bIns="45670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565" name="Text Box 182"/>
          <p:cNvSpPr txBox="1">
            <a:spLocks noChangeArrowheads="1"/>
          </p:cNvSpPr>
          <p:nvPr/>
        </p:nvSpPr>
        <p:spPr bwMode="auto">
          <a:xfrm>
            <a:off x="2681288" y="7640639"/>
            <a:ext cx="1246188" cy="26401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Шеланга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6858000" y="5105400"/>
            <a:ext cx="5943601" cy="727074"/>
          </a:xfrm>
          <a:prstGeom prst="rect">
            <a:avLst/>
          </a:prstGeom>
          <a:solidFill>
            <a:srgbClr val="4472C4">
              <a:lumMod val="40000"/>
              <a:lumOff val="60000"/>
            </a:srgbClr>
          </a:solidFill>
          <a:ln w="190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51322" tIns="25657" rIns="51322" bIns="25657" anchor="ctr"/>
          <a:lstStyle/>
          <a:p>
            <a:pPr algn="ctr" defTabSz="68473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Обзорный космический снимок </a:t>
            </a:r>
          </a:p>
          <a:p>
            <a:pPr algn="ctr" defTabSz="68473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Спутник </a:t>
            </a:r>
            <a:r>
              <a:rPr lang="en-US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Sentinel-2</a:t>
            </a:r>
            <a:endParaRPr lang="ru-RU" sz="2000" kern="0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2190749" y="3149601"/>
            <a:ext cx="3111500" cy="42672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5" tIns="45677" rIns="91345" bIns="45677" anchor="ctr"/>
          <a:lstStyle/>
          <a:p>
            <a:pPr algn="ctr">
              <a:defRPr/>
            </a:pPr>
            <a:endParaRPr lang="ru-RU"/>
          </a:p>
        </p:txBody>
      </p:sp>
      <p:cxnSp>
        <p:nvCxnSpPr>
          <p:cNvPr id="30" name="Прямая соединительная линия 29"/>
          <p:cNvCxnSpPr/>
          <p:nvPr/>
        </p:nvCxnSpPr>
        <p:spPr>
          <a:xfrm flipH="1">
            <a:off x="5302249" y="6411912"/>
            <a:ext cx="155575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единительная линия 34"/>
          <p:cNvCxnSpPr/>
          <p:nvPr/>
        </p:nvCxnSpPr>
        <p:spPr>
          <a:xfrm flipH="1">
            <a:off x="5302249" y="4267200"/>
            <a:ext cx="155575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Прямоугольник 32"/>
          <p:cNvSpPr/>
          <p:nvPr/>
        </p:nvSpPr>
        <p:spPr>
          <a:xfrm>
            <a:off x="6858000" y="884239"/>
            <a:ext cx="5943601" cy="609599"/>
          </a:xfrm>
          <a:prstGeom prst="rect">
            <a:avLst/>
          </a:prstGeom>
          <a:solidFill>
            <a:srgbClr val="4472C4">
              <a:lumMod val="40000"/>
              <a:lumOff val="60000"/>
            </a:srgbClr>
          </a:solidFill>
          <a:ln w="190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51322" tIns="25657" rIns="51322" bIns="25657" anchor="ctr"/>
          <a:lstStyle/>
          <a:p>
            <a:pPr algn="ctr" defTabSz="68473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Мониторинг движения судов  (ИС «КИИС Море»)</a:t>
            </a:r>
          </a:p>
        </p:txBody>
      </p:sp>
      <p:pic>
        <p:nvPicPr>
          <p:cNvPr id="2357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1536700"/>
            <a:ext cx="5943601" cy="35274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9" t="8849" r="60420" b="6666"/>
          <a:stretch/>
        </p:blipFill>
        <p:spPr bwMode="auto">
          <a:xfrm>
            <a:off x="6895530" y="5892421"/>
            <a:ext cx="5906070" cy="3731181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3571" name="Text Box 182"/>
          <p:cNvSpPr txBox="1">
            <a:spLocks noChangeArrowheads="1"/>
          </p:cNvSpPr>
          <p:nvPr/>
        </p:nvSpPr>
        <p:spPr bwMode="auto">
          <a:xfrm>
            <a:off x="8763000" y="7152784"/>
            <a:ext cx="1447800" cy="264017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 dirty="0">
                <a:solidFill>
                  <a:srgbClr val="000000"/>
                </a:solidFill>
                <a:cs typeface="Times New Roman" pitchFamily="18" charset="0"/>
              </a:rPr>
              <a:t>Промоины</a:t>
            </a:r>
          </a:p>
        </p:txBody>
      </p:sp>
      <p:cxnSp>
        <p:nvCxnSpPr>
          <p:cNvPr id="9" name="Прямая со стрелкой 8"/>
          <p:cNvCxnSpPr/>
          <p:nvPr/>
        </p:nvCxnSpPr>
        <p:spPr>
          <a:xfrm>
            <a:off x="10210800" y="7284792"/>
            <a:ext cx="228600" cy="355847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 стрелкой 21"/>
          <p:cNvCxnSpPr/>
          <p:nvPr/>
        </p:nvCxnSpPr>
        <p:spPr>
          <a:xfrm flipV="1">
            <a:off x="10210800" y="6858000"/>
            <a:ext cx="1066800" cy="426792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 стрелкой 26"/>
          <p:cNvCxnSpPr/>
          <p:nvPr/>
        </p:nvCxnSpPr>
        <p:spPr>
          <a:xfrm>
            <a:off x="10572749" y="6524645"/>
            <a:ext cx="552451" cy="112711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 Box 182"/>
          <p:cNvSpPr txBox="1">
            <a:spLocks noChangeArrowheads="1"/>
          </p:cNvSpPr>
          <p:nvPr/>
        </p:nvSpPr>
        <p:spPr bwMode="auto">
          <a:xfrm>
            <a:off x="9124665" y="6313283"/>
            <a:ext cx="1447800" cy="264017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 dirty="0" smtClean="0">
                <a:solidFill>
                  <a:srgbClr val="000000"/>
                </a:solidFill>
                <a:cs typeface="Times New Roman" pitchFamily="18" charset="0"/>
              </a:rPr>
              <a:t>Майна</a:t>
            </a:r>
            <a:endParaRPr lang="ru-RU" altLang="ru-RU" b="1" i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3995881" y="1880616"/>
            <a:ext cx="521208" cy="405384"/>
          </a:xfrm>
          <a:custGeom>
            <a:avLst/>
            <a:gdLst>
              <a:gd name="connsiteX0" fmla="*/ 73152 w 938784"/>
              <a:gd name="connsiteY0" fmla="*/ 0 h 524256"/>
              <a:gd name="connsiteX1" fmla="*/ 0 w 938784"/>
              <a:gd name="connsiteY1" fmla="*/ 182880 h 524256"/>
              <a:gd name="connsiteX2" fmla="*/ 207264 w 938784"/>
              <a:gd name="connsiteY2" fmla="*/ 329184 h 524256"/>
              <a:gd name="connsiteX3" fmla="*/ 646176 w 938784"/>
              <a:gd name="connsiteY3" fmla="*/ 524256 h 524256"/>
              <a:gd name="connsiteX4" fmla="*/ 768096 w 938784"/>
              <a:gd name="connsiteY4" fmla="*/ 463296 h 524256"/>
              <a:gd name="connsiteX5" fmla="*/ 938784 w 938784"/>
              <a:gd name="connsiteY5" fmla="*/ 256032 h 524256"/>
              <a:gd name="connsiteX6" fmla="*/ 841248 w 938784"/>
              <a:gd name="connsiteY6" fmla="*/ 109728 h 524256"/>
              <a:gd name="connsiteX7" fmla="*/ 646176 w 938784"/>
              <a:gd name="connsiteY7" fmla="*/ 134112 h 524256"/>
              <a:gd name="connsiteX8" fmla="*/ 585216 w 938784"/>
              <a:gd name="connsiteY8" fmla="*/ 268224 h 524256"/>
              <a:gd name="connsiteX9" fmla="*/ 316992 w 938784"/>
              <a:gd name="connsiteY9" fmla="*/ 195072 h 524256"/>
              <a:gd name="connsiteX10" fmla="*/ 231648 w 938784"/>
              <a:gd name="connsiteY10" fmla="*/ 60960 h 524256"/>
              <a:gd name="connsiteX11" fmla="*/ 73152 w 938784"/>
              <a:gd name="connsiteY11" fmla="*/ 0 h 52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38784" h="524256">
                <a:moveTo>
                  <a:pt x="73152" y="0"/>
                </a:moveTo>
                <a:lnTo>
                  <a:pt x="0" y="182880"/>
                </a:lnTo>
                <a:lnTo>
                  <a:pt x="207264" y="329184"/>
                </a:lnTo>
                <a:lnTo>
                  <a:pt x="646176" y="524256"/>
                </a:lnTo>
                <a:lnTo>
                  <a:pt x="768096" y="463296"/>
                </a:lnTo>
                <a:lnTo>
                  <a:pt x="938784" y="256032"/>
                </a:lnTo>
                <a:lnTo>
                  <a:pt x="841248" y="109728"/>
                </a:lnTo>
                <a:lnTo>
                  <a:pt x="646176" y="134112"/>
                </a:lnTo>
                <a:lnTo>
                  <a:pt x="585216" y="268224"/>
                </a:lnTo>
                <a:lnTo>
                  <a:pt x="316992" y="195072"/>
                </a:lnTo>
                <a:lnTo>
                  <a:pt x="231648" y="60960"/>
                </a:lnTo>
                <a:lnTo>
                  <a:pt x="73152" y="0"/>
                </a:ln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Прямоугольник 28"/>
          <p:cNvSpPr/>
          <p:nvPr/>
        </p:nvSpPr>
        <p:spPr>
          <a:xfrm>
            <a:off x="3927476" y="1752600"/>
            <a:ext cx="658018" cy="64663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5" tIns="45677" rIns="91345" bIns="45677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31" name="Прямоугольная выноска 30"/>
          <p:cNvSpPr/>
          <p:nvPr/>
        </p:nvSpPr>
        <p:spPr>
          <a:xfrm>
            <a:off x="1" y="914400"/>
            <a:ext cx="3732211" cy="1484835"/>
          </a:xfrm>
          <a:prstGeom prst="wedgeRectCallout">
            <a:avLst>
              <a:gd name="adj1" fmla="val 19625"/>
              <a:gd name="adj2" fmla="val 11404"/>
            </a:avLst>
          </a:prstGeom>
          <a:solidFill>
            <a:sysClr val="window" lastClr="FFFFFF"/>
          </a:solidFill>
          <a:ln w="127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lIns="91330" tIns="45670" rIns="91330" bIns="45670" anchor="ctr"/>
          <a:lstStyle/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ctr" defTabSz="91328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Опасный участок!</a:t>
            </a:r>
          </a:p>
          <a:p>
            <a:pPr algn="ctr" defTabSz="91328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Река Волга, </a:t>
            </a:r>
            <a:r>
              <a:rPr lang="ru-RU" sz="1400" b="1" u="sng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г. Казань, </a:t>
            </a: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Буровые работы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с </a:t>
            </a: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20.01.2021 г. по 20.02.2021 г. </a:t>
            </a: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Ответственная организация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за проведение работ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ЗАО «НЕРУДНОЕ ПРЕДПРИЯТИЕ»</a:t>
            </a:r>
            <a:endParaRPr lang="en-US" altLang="ru-RU" sz="1400" b="1" dirty="0">
              <a:solidFill>
                <a:srgbClr val="00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cxnSp>
        <p:nvCxnSpPr>
          <p:cNvPr id="32" name="Прямая соединительная линия 31"/>
          <p:cNvCxnSpPr/>
          <p:nvPr/>
        </p:nvCxnSpPr>
        <p:spPr>
          <a:xfrm flipH="1">
            <a:off x="3746499" y="2083308"/>
            <a:ext cx="180978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93305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51633</TotalTime>
  <Words>1840</Words>
  <Application>Microsoft Office PowerPoint</Application>
  <PresentationFormat>A3 (297x420 мм)</PresentationFormat>
  <Paragraphs>918</Paragraphs>
  <Slides>18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4</vt:i4>
      </vt:variant>
      <vt:variant>
        <vt:lpstr>Заголовки слайдов</vt:lpstr>
      </vt:variant>
      <vt:variant>
        <vt:i4>18</vt:i4>
      </vt:variant>
    </vt:vector>
  </HeadingPairs>
  <TitlesOfParts>
    <vt:vector size="22" baseType="lpstr">
      <vt:lpstr>Поток</vt:lpstr>
      <vt:lpstr>2_Поток</vt:lpstr>
      <vt:lpstr>3_Поток</vt:lpstr>
      <vt:lpstr>4_Поток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3111</cp:revision>
  <cp:lastPrinted>2020-06-04T16:57:06Z</cp:lastPrinted>
  <dcterms:created xsi:type="dcterms:W3CDTF">2016-06-03T06:31:21Z</dcterms:created>
  <dcterms:modified xsi:type="dcterms:W3CDTF">2021-01-20T09:42:44Z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